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9"/>
  </p:notesMasterIdLst>
  <p:sldIdLst>
    <p:sldId id="256" r:id="rId2"/>
    <p:sldId id="257" r:id="rId3"/>
    <p:sldId id="258" r:id="rId4"/>
    <p:sldId id="260" r:id="rId5"/>
    <p:sldId id="261" r:id="rId6"/>
    <p:sldId id="262" r:id="rId7"/>
    <p:sldId id="263" r:id="rId8"/>
  </p:sldIdLst>
  <p:sldSz cx="21674138" cy="12192000"/>
  <p:notesSz cx="6858000" cy="93138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7" d="100"/>
          <a:sy n="47" d="100"/>
        </p:scale>
        <p:origin x="67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pper Susitna Food Pantry" userId="900a194e2c123ad1" providerId="LiveId" clId="{F9AB4C15-8531-4E4D-AD09-865BFF186FAA}"/>
    <pc:docChg chg="custSel modSld">
      <pc:chgData name="Upper Susitna Food Pantry" userId="900a194e2c123ad1" providerId="LiveId" clId="{F9AB4C15-8531-4E4D-AD09-865BFF186FAA}" dt="2024-09-08T21:55:56.725" v="32" actId="20577"/>
      <pc:docMkLst>
        <pc:docMk/>
      </pc:docMkLst>
      <pc:sldChg chg="modSp mod">
        <pc:chgData name="Upper Susitna Food Pantry" userId="900a194e2c123ad1" providerId="LiveId" clId="{F9AB4C15-8531-4E4D-AD09-865BFF186FAA}" dt="2024-09-08T21:55:56.725" v="32" actId="20577"/>
        <pc:sldMkLst>
          <pc:docMk/>
          <pc:sldMk cId="4267081187" sldId="262"/>
        </pc:sldMkLst>
        <pc:spChg chg="mod">
          <ac:chgData name="Upper Susitna Food Pantry" userId="900a194e2c123ad1" providerId="LiveId" clId="{F9AB4C15-8531-4E4D-AD09-865BFF186FAA}" dt="2024-09-08T21:55:56.725" v="32" actId="20577"/>
          <ac:spMkLst>
            <pc:docMk/>
            <pc:sldMk cId="4267081187" sldId="262"/>
            <ac:spMk id="4" creationId="{92BFC90B-A9A7-279C-E09A-75FC7A89083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B9A270-BB48-4DC2-9B30-5D7AB6A75562}"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78FCE51C-A50E-4FE7-B908-7D6572759BCD}">
      <dgm:prSet/>
      <dgm:spPr/>
      <dgm:t>
        <a:bodyPr/>
        <a:lstStyle/>
        <a:p>
          <a:r>
            <a:rPr lang="en-US" dirty="0"/>
            <a:t>Looking Back				                   </a:t>
          </a:r>
        </a:p>
      </dgm:t>
    </dgm:pt>
    <dgm:pt modelId="{5577AB09-2DB1-4C6D-A56E-329F1A016E57}" type="parTrans" cxnId="{9FB39EA9-893E-4A13-AF25-51F754D33F53}">
      <dgm:prSet/>
      <dgm:spPr/>
      <dgm:t>
        <a:bodyPr/>
        <a:lstStyle/>
        <a:p>
          <a:endParaRPr lang="en-US"/>
        </a:p>
      </dgm:t>
    </dgm:pt>
    <dgm:pt modelId="{9F235826-3934-43F1-B237-79A4356B9F22}" type="sibTrans" cxnId="{9FB39EA9-893E-4A13-AF25-51F754D33F53}">
      <dgm:prSet/>
      <dgm:spPr/>
      <dgm:t>
        <a:bodyPr/>
        <a:lstStyle/>
        <a:p>
          <a:endParaRPr lang="en-US"/>
        </a:p>
      </dgm:t>
    </dgm:pt>
    <dgm:pt modelId="{DFEBF96F-34F9-4360-A394-117710DE7347}">
      <dgm:prSet/>
      <dgm:spPr/>
      <dgm:t>
        <a:bodyPr/>
        <a:lstStyle/>
        <a:p>
          <a:r>
            <a:rPr lang="en-US" dirty="0"/>
            <a:t>Volunteers						</a:t>
          </a:r>
        </a:p>
      </dgm:t>
    </dgm:pt>
    <dgm:pt modelId="{4A5B5A27-265B-4547-AD05-4930F07351ED}" type="parTrans" cxnId="{1E92FC73-0F46-4B7B-9C2F-8265F3BA6CA9}">
      <dgm:prSet/>
      <dgm:spPr/>
      <dgm:t>
        <a:bodyPr/>
        <a:lstStyle/>
        <a:p>
          <a:endParaRPr lang="en-US"/>
        </a:p>
      </dgm:t>
    </dgm:pt>
    <dgm:pt modelId="{6DAFA42B-614A-497C-9C74-0C6D635B91DF}" type="sibTrans" cxnId="{1E92FC73-0F46-4B7B-9C2F-8265F3BA6CA9}">
      <dgm:prSet/>
      <dgm:spPr/>
      <dgm:t>
        <a:bodyPr/>
        <a:lstStyle/>
        <a:p>
          <a:endParaRPr lang="en-US"/>
        </a:p>
      </dgm:t>
    </dgm:pt>
    <dgm:pt modelId="{E377D2D6-765D-49A2-981B-94E5E6A06E5B}">
      <dgm:prSet/>
      <dgm:spPr/>
      <dgm:t>
        <a:bodyPr/>
        <a:lstStyle/>
        <a:p>
          <a:r>
            <a:rPr lang="en-US" dirty="0"/>
            <a:t>Our Impact						</a:t>
          </a:r>
        </a:p>
      </dgm:t>
    </dgm:pt>
    <dgm:pt modelId="{1D02FFA2-3F9F-4691-A9BE-B37247577C96}" type="parTrans" cxnId="{FF2D53B1-0569-419B-8EC5-914D3DDB4B0A}">
      <dgm:prSet/>
      <dgm:spPr/>
      <dgm:t>
        <a:bodyPr/>
        <a:lstStyle/>
        <a:p>
          <a:endParaRPr lang="en-US"/>
        </a:p>
      </dgm:t>
    </dgm:pt>
    <dgm:pt modelId="{4FD6AEC3-96BA-497C-9779-0258734F7356}" type="sibTrans" cxnId="{FF2D53B1-0569-419B-8EC5-914D3DDB4B0A}">
      <dgm:prSet/>
      <dgm:spPr/>
      <dgm:t>
        <a:bodyPr/>
        <a:lstStyle/>
        <a:p>
          <a:endParaRPr lang="en-US"/>
        </a:p>
      </dgm:t>
    </dgm:pt>
    <dgm:pt modelId="{9DBB9747-00D5-4F3D-A2F8-A276B296497E}">
      <dgm:prSet/>
      <dgm:spPr/>
      <dgm:t>
        <a:bodyPr/>
        <a:lstStyle/>
        <a:p>
          <a:r>
            <a:rPr lang="en-US" dirty="0"/>
            <a:t>Teamwork						</a:t>
          </a:r>
        </a:p>
      </dgm:t>
    </dgm:pt>
    <dgm:pt modelId="{AB147148-7130-4256-B9FD-28B032103425}" type="parTrans" cxnId="{207EA74C-BB5E-4499-A75C-1D671752BE9C}">
      <dgm:prSet/>
      <dgm:spPr/>
      <dgm:t>
        <a:bodyPr/>
        <a:lstStyle/>
        <a:p>
          <a:endParaRPr lang="en-US"/>
        </a:p>
      </dgm:t>
    </dgm:pt>
    <dgm:pt modelId="{83670B86-F58C-46E1-A39E-67F6A1E2F363}" type="sibTrans" cxnId="{207EA74C-BB5E-4499-A75C-1D671752BE9C}">
      <dgm:prSet/>
      <dgm:spPr/>
      <dgm:t>
        <a:bodyPr/>
        <a:lstStyle/>
        <a:p>
          <a:endParaRPr lang="en-US"/>
        </a:p>
      </dgm:t>
    </dgm:pt>
    <dgm:pt modelId="{9B460F13-0AE5-46EA-A029-C4A9CC4FD043}">
      <dgm:prSet/>
      <dgm:spPr/>
      <dgm:t>
        <a:bodyPr/>
        <a:lstStyle/>
        <a:p>
          <a:r>
            <a:rPr lang="en-US" dirty="0"/>
            <a:t>Financials P &amp; L						</a:t>
          </a:r>
        </a:p>
      </dgm:t>
    </dgm:pt>
    <dgm:pt modelId="{AFD20DFE-E60B-4CFC-B1FE-956750B2B85D}" type="parTrans" cxnId="{B4E6CC49-EA45-466B-A7A9-6903443FA3A8}">
      <dgm:prSet/>
      <dgm:spPr/>
      <dgm:t>
        <a:bodyPr/>
        <a:lstStyle/>
        <a:p>
          <a:endParaRPr lang="en-US"/>
        </a:p>
      </dgm:t>
    </dgm:pt>
    <dgm:pt modelId="{83384165-95DB-41E6-B98B-230A86ECBDD6}" type="sibTrans" cxnId="{B4E6CC49-EA45-466B-A7A9-6903443FA3A8}">
      <dgm:prSet/>
      <dgm:spPr/>
      <dgm:t>
        <a:bodyPr/>
        <a:lstStyle/>
        <a:p>
          <a:endParaRPr lang="en-US"/>
        </a:p>
      </dgm:t>
    </dgm:pt>
    <dgm:pt modelId="{6F7BA9F2-2B13-45B4-A40F-097F3AABBF77}" type="pres">
      <dgm:prSet presAssocID="{02B9A270-BB48-4DC2-9B30-5D7AB6A75562}" presName="outerComposite" presStyleCnt="0">
        <dgm:presLayoutVars>
          <dgm:chMax val="5"/>
          <dgm:dir/>
          <dgm:resizeHandles val="exact"/>
        </dgm:presLayoutVars>
      </dgm:prSet>
      <dgm:spPr/>
    </dgm:pt>
    <dgm:pt modelId="{ABF242A1-8CAB-4C86-9669-5C1F07404CAC}" type="pres">
      <dgm:prSet presAssocID="{02B9A270-BB48-4DC2-9B30-5D7AB6A75562}" presName="dummyMaxCanvas" presStyleCnt="0">
        <dgm:presLayoutVars/>
      </dgm:prSet>
      <dgm:spPr/>
    </dgm:pt>
    <dgm:pt modelId="{EBEFF352-F9AB-49AB-90BB-87107973BE5B}" type="pres">
      <dgm:prSet presAssocID="{02B9A270-BB48-4DC2-9B30-5D7AB6A75562}" presName="FiveNodes_1" presStyleLbl="node1" presStyleIdx="0" presStyleCnt="5">
        <dgm:presLayoutVars>
          <dgm:bulletEnabled val="1"/>
        </dgm:presLayoutVars>
      </dgm:prSet>
      <dgm:spPr/>
    </dgm:pt>
    <dgm:pt modelId="{91B11C90-A551-4E20-ACE8-A625BCA5094E}" type="pres">
      <dgm:prSet presAssocID="{02B9A270-BB48-4DC2-9B30-5D7AB6A75562}" presName="FiveNodes_2" presStyleLbl="node1" presStyleIdx="1" presStyleCnt="5">
        <dgm:presLayoutVars>
          <dgm:bulletEnabled val="1"/>
        </dgm:presLayoutVars>
      </dgm:prSet>
      <dgm:spPr/>
    </dgm:pt>
    <dgm:pt modelId="{53AE1147-3D9E-45D6-9DDB-9AE7086F7BA8}" type="pres">
      <dgm:prSet presAssocID="{02B9A270-BB48-4DC2-9B30-5D7AB6A75562}" presName="FiveNodes_3" presStyleLbl="node1" presStyleIdx="2" presStyleCnt="5">
        <dgm:presLayoutVars>
          <dgm:bulletEnabled val="1"/>
        </dgm:presLayoutVars>
      </dgm:prSet>
      <dgm:spPr/>
    </dgm:pt>
    <dgm:pt modelId="{472AE0FC-8CCA-46CA-9DF7-820AFCE4A5E4}" type="pres">
      <dgm:prSet presAssocID="{02B9A270-BB48-4DC2-9B30-5D7AB6A75562}" presName="FiveNodes_4" presStyleLbl="node1" presStyleIdx="3" presStyleCnt="5">
        <dgm:presLayoutVars>
          <dgm:bulletEnabled val="1"/>
        </dgm:presLayoutVars>
      </dgm:prSet>
      <dgm:spPr/>
    </dgm:pt>
    <dgm:pt modelId="{751AA165-6301-4A1C-846C-C1AD253F958B}" type="pres">
      <dgm:prSet presAssocID="{02B9A270-BB48-4DC2-9B30-5D7AB6A75562}" presName="FiveNodes_5" presStyleLbl="node1" presStyleIdx="4" presStyleCnt="5">
        <dgm:presLayoutVars>
          <dgm:bulletEnabled val="1"/>
        </dgm:presLayoutVars>
      </dgm:prSet>
      <dgm:spPr/>
    </dgm:pt>
    <dgm:pt modelId="{D3237B9B-5BFB-4E16-A8C5-54FF8E460EDE}" type="pres">
      <dgm:prSet presAssocID="{02B9A270-BB48-4DC2-9B30-5D7AB6A75562}" presName="FiveConn_1-2" presStyleLbl="fgAccFollowNode1" presStyleIdx="0" presStyleCnt="4">
        <dgm:presLayoutVars>
          <dgm:bulletEnabled val="1"/>
        </dgm:presLayoutVars>
      </dgm:prSet>
      <dgm:spPr/>
    </dgm:pt>
    <dgm:pt modelId="{24BE8B36-88D5-44FB-95F9-265AF2FB272C}" type="pres">
      <dgm:prSet presAssocID="{02B9A270-BB48-4DC2-9B30-5D7AB6A75562}" presName="FiveConn_2-3" presStyleLbl="fgAccFollowNode1" presStyleIdx="1" presStyleCnt="4">
        <dgm:presLayoutVars>
          <dgm:bulletEnabled val="1"/>
        </dgm:presLayoutVars>
      </dgm:prSet>
      <dgm:spPr/>
    </dgm:pt>
    <dgm:pt modelId="{CC308EC7-B1EC-41C4-99F6-D8D3C26ACD27}" type="pres">
      <dgm:prSet presAssocID="{02B9A270-BB48-4DC2-9B30-5D7AB6A75562}" presName="FiveConn_3-4" presStyleLbl="fgAccFollowNode1" presStyleIdx="2" presStyleCnt="4">
        <dgm:presLayoutVars>
          <dgm:bulletEnabled val="1"/>
        </dgm:presLayoutVars>
      </dgm:prSet>
      <dgm:spPr/>
    </dgm:pt>
    <dgm:pt modelId="{BB95690A-3010-45C6-9CD3-FD67D5C6B76D}" type="pres">
      <dgm:prSet presAssocID="{02B9A270-BB48-4DC2-9B30-5D7AB6A75562}" presName="FiveConn_4-5" presStyleLbl="fgAccFollowNode1" presStyleIdx="3" presStyleCnt="4">
        <dgm:presLayoutVars>
          <dgm:bulletEnabled val="1"/>
        </dgm:presLayoutVars>
      </dgm:prSet>
      <dgm:spPr/>
    </dgm:pt>
    <dgm:pt modelId="{6A9A366F-7438-4DDA-A672-26F7EDF068DF}" type="pres">
      <dgm:prSet presAssocID="{02B9A270-BB48-4DC2-9B30-5D7AB6A75562}" presName="FiveNodes_1_text" presStyleLbl="node1" presStyleIdx="4" presStyleCnt="5">
        <dgm:presLayoutVars>
          <dgm:bulletEnabled val="1"/>
        </dgm:presLayoutVars>
      </dgm:prSet>
      <dgm:spPr/>
    </dgm:pt>
    <dgm:pt modelId="{F7C69D25-90DF-4549-96CC-2DE69FF675A3}" type="pres">
      <dgm:prSet presAssocID="{02B9A270-BB48-4DC2-9B30-5D7AB6A75562}" presName="FiveNodes_2_text" presStyleLbl="node1" presStyleIdx="4" presStyleCnt="5">
        <dgm:presLayoutVars>
          <dgm:bulletEnabled val="1"/>
        </dgm:presLayoutVars>
      </dgm:prSet>
      <dgm:spPr/>
    </dgm:pt>
    <dgm:pt modelId="{369C0D2C-4E24-4502-B2A4-CAACDB82F545}" type="pres">
      <dgm:prSet presAssocID="{02B9A270-BB48-4DC2-9B30-5D7AB6A75562}" presName="FiveNodes_3_text" presStyleLbl="node1" presStyleIdx="4" presStyleCnt="5">
        <dgm:presLayoutVars>
          <dgm:bulletEnabled val="1"/>
        </dgm:presLayoutVars>
      </dgm:prSet>
      <dgm:spPr/>
    </dgm:pt>
    <dgm:pt modelId="{06D5A847-3D3E-4F7C-98E4-6AE8C9F0F666}" type="pres">
      <dgm:prSet presAssocID="{02B9A270-BB48-4DC2-9B30-5D7AB6A75562}" presName="FiveNodes_4_text" presStyleLbl="node1" presStyleIdx="4" presStyleCnt="5">
        <dgm:presLayoutVars>
          <dgm:bulletEnabled val="1"/>
        </dgm:presLayoutVars>
      </dgm:prSet>
      <dgm:spPr/>
    </dgm:pt>
    <dgm:pt modelId="{F1D58639-D7B2-4CDD-88ED-63D4EC7D726B}" type="pres">
      <dgm:prSet presAssocID="{02B9A270-BB48-4DC2-9B30-5D7AB6A75562}" presName="FiveNodes_5_text" presStyleLbl="node1" presStyleIdx="4" presStyleCnt="5">
        <dgm:presLayoutVars>
          <dgm:bulletEnabled val="1"/>
        </dgm:presLayoutVars>
      </dgm:prSet>
      <dgm:spPr/>
    </dgm:pt>
  </dgm:ptLst>
  <dgm:cxnLst>
    <dgm:cxn modelId="{84F34913-CE68-496C-BCCF-601F4E7438B4}" type="presOf" srcId="{78FCE51C-A50E-4FE7-B908-7D6572759BCD}" destId="{EBEFF352-F9AB-49AB-90BB-87107973BE5B}" srcOrd="0" destOrd="0" presId="urn:microsoft.com/office/officeart/2005/8/layout/vProcess5"/>
    <dgm:cxn modelId="{79D83639-0814-4608-8B7E-56323F0B1EB2}" type="presOf" srcId="{02B9A270-BB48-4DC2-9B30-5D7AB6A75562}" destId="{6F7BA9F2-2B13-45B4-A40F-097F3AABBF77}" srcOrd="0" destOrd="0" presId="urn:microsoft.com/office/officeart/2005/8/layout/vProcess5"/>
    <dgm:cxn modelId="{CC677061-BDE5-48ED-BA51-4307E1A42801}" type="presOf" srcId="{E377D2D6-765D-49A2-981B-94E5E6A06E5B}" destId="{369C0D2C-4E24-4502-B2A4-CAACDB82F545}" srcOrd="1" destOrd="0" presId="urn:microsoft.com/office/officeart/2005/8/layout/vProcess5"/>
    <dgm:cxn modelId="{B4E6CC49-EA45-466B-A7A9-6903443FA3A8}" srcId="{02B9A270-BB48-4DC2-9B30-5D7AB6A75562}" destId="{9B460F13-0AE5-46EA-A029-C4A9CC4FD043}" srcOrd="4" destOrd="0" parTransId="{AFD20DFE-E60B-4CFC-B1FE-956750B2B85D}" sibTransId="{83384165-95DB-41E6-B98B-230A86ECBDD6}"/>
    <dgm:cxn modelId="{A2393F6A-568B-4BEC-8BBD-615E5A210786}" type="presOf" srcId="{9DBB9747-00D5-4F3D-A2F8-A276B296497E}" destId="{06D5A847-3D3E-4F7C-98E4-6AE8C9F0F666}" srcOrd="1" destOrd="0" presId="urn:microsoft.com/office/officeart/2005/8/layout/vProcess5"/>
    <dgm:cxn modelId="{207EA74C-BB5E-4499-A75C-1D671752BE9C}" srcId="{02B9A270-BB48-4DC2-9B30-5D7AB6A75562}" destId="{9DBB9747-00D5-4F3D-A2F8-A276B296497E}" srcOrd="3" destOrd="0" parTransId="{AB147148-7130-4256-B9FD-28B032103425}" sibTransId="{83670B86-F58C-46E1-A39E-67F6A1E2F363}"/>
    <dgm:cxn modelId="{048D9853-2AA8-4AB9-BCF8-64E38B9C529E}" type="presOf" srcId="{DFEBF96F-34F9-4360-A394-117710DE7347}" destId="{91B11C90-A551-4E20-ACE8-A625BCA5094E}" srcOrd="0" destOrd="0" presId="urn:microsoft.com/office/officeart/2005/8/layout/vProcess5"/>
    <dgm:cxn modelId="{1E92FC73-0F46-4B7B-9C2F-8265F3BA6CA9}" srcId="{02B9A270-BB48-4DC2-9B30-5D7AB6A75562}" destId="{DFEBF96F-34F9-4360-A394-117710DE7347}" srcOrd="1" destOrd="0" parTransId="{4A5B5A27-265B-4547-AD05-4930F07351ED}" sibTransId="{6DAFA42B-614A-497C-9C74-0C6D635B91DF}"/>
    <dgm:cxn modelId="{57F4D892-FA57-4E12-B89A-CA21B95DC502}" type="presOf" srcId="{9DBB9747-00D5-4F3D-A2F8-A276B296497E}" destId="{472AE0FC-8CCA-46CA-9DF7-820AFCE4A5E4}" srcOrd="0" destOrd="0" presId="urn:microsoft.com/office/officeart/2005/8/layout/vProcess5"/>
    <dgm:cxn modelId="{7A99F899-2729-438F-88D2-5CD1F568923D}" type="presOf" srcId="{78FCE51C-A50E-4FE7-B908-7D6572759BCD}" destId="{6A9A366F-7438-4DDA-A672-26F7EDF068DF}" srcOrd="1" destOrd="0" presId="urn:microsoft.com/office/officeart/2005/8/layout/vProcess5"/>
    <dgm:cxn modelId="{3902B19B-BA97-4114-9DB5-6FB3DBB59A79}" type="presOf" srcId="{9B460F13-0AE5-46EA-A029-C4A9CC4FD043}" destId="{751AA165-6301-4A1C-846C-C1AD253F958B}" srcOrd="0" destOrd="0" presId="urn:microsoft.com/office/officeart/2005/8/layout/vProcess5"/>
    <dgm:cxn modelId="{8C2321A2-D3E6-4A65-96C6-78D88BC4A229}" type="presOf" srcId="{4FD6AEC3-96BA-497C-9779-0258734F7356}" destId="{CC308EC7-B1EC-41C4-99F6-D8D3C26ACD27}" srcOrd="0" destOrd="0" presId="urn:microsoft.com/office/officeart/2005/8/layout/vProcess5"/>
    <dgm:cxn modelId="{9FB39EA9-893E-4A13-AF25-51F754D33F53}" srcId="{02B9A270-BB48-4DC2-9B30-5D7AB6A75562}" destId="{78FCE51C-A50E-4FE7-B908-7D6572759BCD}" srcOrd="0" destOrd="0" parTransId="{5577AB09-2DB1-4C6D-A56E-329F1A016E57}" sibTransId="{9F235826-3934-43F1-B237-79A4356B9F22}"/>
    <dgm:cxn modelId="{FF2D53B1-0569-419B-8EC5-914D3DDB4B0A}" srcId="{02B9A270-BB48-4DC2-9B30-5D7AB6A75562}" destId="{E377D2D6-765D-49A2-981B-94E5E6A06E5B}" srcOrd="2" destOrd="0" parTransId="{1D02FFA2-3F9F-4691-A9BE-B37247577C96}" sibTransId="{4FD6AEC3-96BA-497C-9779-0258734F7356}"/>
    <dgm:cxn modelId="{7CE3D1C8-1CAE-4B45-982E-F56C3287EF08}" type="presOf" srcId="{9F235826-3934-43F1-B237-79A4356B9F22}" destId="{D3237B9B-5BFB-4E16-A8C5-54FF8E460EDE}" srcOrd="0" destOrd="0" presId="urn:microsoft.com/office/officeart/2005/8/layout/vProcess5"/>
    <dgm:cxn modelId="{11C766D3-3B03-44E1-8E04-B882C90D54F6}" type="presOf" srcId="{83670B86-F58C-46E1-A39E-67F6A1E2F363}" destId="{BB95690A-3010-45C6-9CD3-FD67D5C6B76D}" srcOrd="0" destOrd="0" presId="urn:microsoft.com/office/officeart/2005/8/layout/vProcess5"/>
    <dgm:cxn modelId="{CE3744D4-BCF9-434E-A223-B40C9D2741DE}" type="presOf" srcId="{9B460F13-0AE5-46EA-A029-C4A9CC4FD043}" destId="{F1D58639-D7B2-4CDD-88ED-63D4EC7D726B}" srcOrd="1" destOrd="0" presId="urn:microsoft.com/office/officeart/2005/8/layout/vProcess5"/>
    <dgm:cxn modelId="{0E1195E8-6507-4967-90DA-7EAE289B761E}" type="presOf" srcId="{E377D2D6-765D-49A2-981B-94E5E6A06E5B}" destId="{53AE1147-3D9E-45D6-9DDB-9AE7086F7BA8}" srcOrd="0" destOrd="0" presId="urn:microsoft.com/office/officeart/2005/8/layout/vProcess5"/>
    <dgm:cxn modelId="{4D30D1F2-82AA-4E79-B3D0-B4C70421FF1B}" type="presOf" srcId="{DFEBF96F-34F9-4360-A394-117710DE7347}" destId="{F7C69D25-90DF-4549-96CC-2DE69FF675A3}" srcOrd="1" destOrd="0" presId="urn:microsoft.com/office/officeart/2005/8/layout/vProcess5"/>
    <dgm:cxn modelId="{FB061EF4-61CD-4F71-9090-A0EAEAD17E11}" type="presOf" srcId="{6DAFA42B-614A-497C-9C74-0C6D635B91DF}" destId="{24BE8B36-88D5-44FB-95F9-265AF2FB272C}" srcOrd="0" destOrd="0" presId="urn:microsoft.com/office/officeart/2005/8/layout/vProcess5"/>
    <dgm:cxn modelId="{FABCE111-37C8-44F4-B4F5-4ED61745CE23}" type="presParOf" srcId="{6F7BA9F2-2B13-45B4-A40F-097F3AABBF77}" destId="{ABF242A1-8CAB-4C86-9669-5C1F07404CAC}" srcOrd="0" destOrd="0" presId="urn:microsoft.com/office/officeart/2005/8/layout/vProcess5"/>
    <dgm:cxn modelId="{2265BF8E-CF9A-439B-A7A0-E8F1D5442E19}" type="presParOf" srcId="{6F7BA9F2-2B13-45B4-A40F-097F3AABBF77}" destId="{EBEFF352-F9AB-49AB-90BB-87107973BE5B}" srcOrd="1" destOrd="0" presId="urn:microsoft.com/office/officeart/2005/8/layout/vProcess5"/>
    <dgm:cxn modelId="{FEE3644D-EF74-42E7-AF06-05CC2B8A7409}" type="presParOf" srcId="{6F7BA9F2-2B13-45B4-A40F-097F3AABBF77}" destId="{91B11C90-A551-4E20-ACE8-A625BCA5094E}" srcOrd="2" destOrd="0" presId="urn:microsoft.com/office/officeart/2005/8/layout/vProcess5"/>
    <dgm:cxn modelId="{FFDF4E79-DB5C-459E-8943-FBF0FBFC4F22}" type="presParOf" srcId="{6F7BA9F2-2B13-45B4-A40F-097F3AABBF77}" destId="{53AE1147-3D9E-45D6-9DDB-9AE7086F7BA8}" srcOrd="3" destOrd="0" presId="urn:microsoft.com/office/officeart/2005/8/layout/vProcess5"/>
    <dgm:cxn modelId="{FD55255B-824C-4259-B802-83D63E71DD12}" type="presParOf" srcId="{6F7BA9F2-2B13-45B4-A40F-097F3AABBF77}" destId="{472AE0FC-8CCA-46CA-9DF7-820AFCE4A5E4}" srcOrd="4" destOrd="0" presId="urn:microsoft.com/office/officeart/2005/8/layout/vProcess5"/>
    <dgm:cxn modelId="{37FB63EB-B043-449C-9A7B-B2B40BEF17A4}" type="presParOf" srcId="{6F7BA9F2-2B13-45B4-A40F-097F3AABBF77}" destId="{751AA165-6301-4A1C-846C-C1AD253F958B}" srcOrd="5" destOrd="0" presId="urn:microsoft.com/office/officeart/2005/8/layout/vProcess5"/>
    <dgm:cxn modelId="{F5BE5FF5-80D1-449E-BD11-D10879B37F21}" type="presParOf" srcId="{6F7BA9F2-2B13-45B4-A40F-097F3AABBF77}" destId="{D3237B9B-5BFB-4E16-A8C5-54FF8E460EDE}" srcOrd="6" destOrd="0" presId="urn:microsoft.com/office/officeart/2005/8/layout/vProcess5"/>
    <dgm:cxn modelId="{97C42E45-D67C-441A-83CE-9ABC0B17DF55}" type="presParOf" srcId="{6F7BA9F2-2B13-45B4-A40F-097F3AABBF77}" destId="{24BE8B36-88D5-44FB-95F9-265AF2FB272C}" srcOrd="7" destOrd="0" presId="urn:microsoft.com/office/officeart/2005/8/layout/vProcess5"/>
    <dgm:cxn modelId="{4CFB8601-3904-4752-A7EE-BAB70FE35350}" type="presParOf" srcId="{6F7BA9F2-2B13-45B4-A40F-097F3AABBF77}" destId="{CC308EC7-B1EC-41C4-99F6-D8D3C26ACD27}" srcOrd="8" destOrd="0" presId="urn:microsoft.com/office/officeart/2005/8/layout/vProcess5"/>
    <dgm:cxn modelId="{B217C9C0-C31E-40EE-A3B9-D2B451940AB1}" type="presParOf" srcId="{6F7BA9F2-2B13-45B4-A40F-097F3AABBF77}" destId="{BB95690A-3010-45C6-9CD3-FD67D5C6B76D}" srcOrd="9" destOrd="0" presId="urn:microsoft.com/office/officeart/2005/8/layout/vProcess5"/>
    <dgm:cxn modelId="{34A1F50A-10A3-441F-B7C4-05269AE55556}" type="presParOf" srcId="{6F7BA9F2-2B13-45B4-A40F-097F3AABBF77}" destId="{6A9A366F-7438-4DDA-A672-26F7EDF068DF}" srcOrd="10" destOrd="0" presId="urn:microsoft.com/office/officeart/2005/8/layout/vProcess5"/>
    <dgm:cxn modelId="{6EE35AD6-E8BA-4D12-925E-6140E872E481}" type="presParOf" srcId="{6F7BA9F2-2B13-45B4-A40F-097F3AABBF77}" destId="{F7C69D25-90DF-4549-96CC-2DE69FF675A3}" srcOrd="11" destOrd="0" presId="urn:microsoft.com/office/officeart/2005/8/layout/vProcess5"/>
    <dgm:cxn modelId="{F913A3C8-C83A-4CCE-B3C5-C1589CFCB417}" type="presParOf" srcId="{6F7BA9F2-2B13-45B4-A40F-097F3AABBF77}" destId="{369C0D2C-4E24-4502-B2A4-CAACDB82F545}" srcOrd="12" destOrd="0" presId="urn:microsoft.com/office/officeart/2005/8/layout/vProcess5"/>
    <dgm:cxn modelId="{F98EE093-9C1F-4C07-A8EA-819709AA72D1}" type="presParOf" srcId="{6F7BA9F2-2B13-45B4-A40F-097F3AABBF77}" destId="{06D5A847-3D3E-4F7C-98E4-6AE8C9F0F666}" srcOrd="13" destOrd="0" presId="urn:microsoft.com/office/officeart/2005/8/layout/vProcess5"/>
    <dgm:cxn modelId="{78EFC7F1-BA06-4092-8199-F7888C2B224A}" type="presParOf" srcId="{6F7BA9F2-2B13-45B4-A40F-097F3AABBF77}" destId="{F1D58639-D7B2-4CDD-88ED-63D4EC7D726B}"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FF352-F9AB-49AB-90BB-87107973BE5B}">
      <dsp:nvSpPr>
        <dsp:cNvPr id="0" name=""/>
        <dsp:cNvSpPr/>
      </dsp:nvSpPr>
      <dsp:spPr>
        <a:xfrm>
          <a:off x="0" y="0"/>
          <a:ext cx="9778475" cy="171943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Looking Back				                   </a:t>
          </a:r>
        </a:p>
      </dsp:txBody>
      <dsp:txXfrm>
        <a:off x="50360" y="50360"/>
        <a:ext cx="7721901" cy="1618712"/>
      </dsp:txXfrm>
    </dsp:sp>
    <dsp:sp modelId="{91B11C90-A551-4E20-ACE8-A625BCA5094E}">
      <dsp:nvSpPr>
        <dsp:cNvPr id="0" name=""/>
        <dsp:cNvSpPr/>
      </dsp:nvSpPr>
      <dsp:spPr>
        <a:xfrm>
          <a:off x="730210" y="1958242"/>
          <a:ext cx="9778475" cy="1719432"/>
        </a:xfrm>
        <a:prstGeom prst="roundRect">
          <a:avLst>
            <a:gd name="adj" fmla="val 10000"/>
          </a:avLst>
        </a:prstGeom>
        <a:solidFill>
          <a:schemeClr val="accent2">
            <a:hueOff val="1610903"/>
            <a:satOff val="-4623"/>
            <a:lumOff val="-74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Volunteers						</a:t>
          </a:r>
        </a:p>
      </dsp:txBody>
      <dsp:txXfrm>
        <a:off x="780570" y="2008602"/>
        <a:ext cx="7829913" cy="1618712"/>
      </dsp:txXfrm>
    </dsp:sp>
    <dsp:sp modelId="{53AE1147-3D9E-45D6-9DDB-9AE7086F7BA8}">
      <dsp:nvSpPr>
        <dsp:cNvPr id="0" name=""/>
        <dsp:cNvSpPr/>
      </dsp:nvSpPr>
      <dsp:spPr>
        <a:xfrm>
          <a:off x="1460421" y="3916484"/>
          <a:ext cx="9778475" cy="1719432"/>
        </a:xfrm>
        <a:prstGeom prst="roundRect">
          <a:avLst>
            <a:gd name="adj" fmla="val 10000"/>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Our Impact						</a:t>
          </a:r>
        </a:p>
      </dsp:txBody>
      <dsp:txXfrm>
        <a:off x="1510781" y="3966844"/>
        <a:ext cx="7829913" cy="1618712"/>
      </dsp:txXfrm>
    </dsp:sp>
    <dsp:sp modelId="{472AE0FC-8CCA-46CA-9DF7-820AFCE4A5E4}">
      <dsp:nvSpPr>
        <dsp:cNvPr id="0" name=""/>
        <dsp:cNvSpPr/>
      </dsp:nvSpPr>
      <dsp:spPr>
        <a:xfrm>
          <a:off x="2190632" y="5874726"/>
          <a:ext cx="9778475" cy="1719432"/>
        </a:xfrm>
        <a:prstGeom prst="roundRect">
          <a:avLst>
            <a:gd name="adj" fmla="val 10000"/>
          </a:avLst>
        </a:prstGeom>
        <a:solidFill>
          <a:schemeClr val="accent2">
            <a:hueOff val="4832710"/>
            <a:satOff val="-13870"/>
            <a:lumOff val="-222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Teamwork						</a:t>
          </a:r>
        </a:p>
      </dsp:txBody>
      <dsp:txXfrm>
        <a:off x="2240992" y="5925086"/>
        <a:ext cx="7829913" cy="1618712"/>
      </dsp:txXfrm>
    </dsp:sp>
    <dsp:sp modelId="{751AA165-6301-4A1C-846C-C1AD253F958B}">
      <dsp:nvSpPr>
        <dsp:cNvPr id="0" name=""/>
        <dsp:cNvSpPr/>
      </dsp:nvSpPr>
      <dsp:spPr>
        <a:xfrm>
          <a:off x="2920843" y="7832968"/>
          <a:ext cx="9778475" cy="1719432"/>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Financials P &amp; L						</a:t>
          </a:r>
        </a:p>
      </dsp:txBody>
      <dsp:txXfrm>
        <a:off x="2971203" y="7883328"/>
        <a:ext cx="7829913" cy="1618712"/>
      </dsp:txXfrm>
    </dsp:sp>
    <dsp:sp modelId="{D3237B9B-5BFB-4E16-A8C5-54FF8E460EDE}">
      <dsp:nvSpPr>
        <dsp:cNvPr id="0" name=""/>
        <dsp:cNvSpPr/>
      </dsp:nvSpPr>
      <dsp:spPr>
        <a:xfrm>
          <a:off x="8660844" y="1256140"/>
          <a:ext cx="1117630" cy="1117630"/>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912311" y="1256140"/>
        <a:ext cx="614696" cy="841017"/>
      </dsp:txXfrm>
    </dsp:sp>
    <dsp:sp modelId="{24BE8B36-88D5-44FB-95F9-265AF2FB272C}">
      <dsp:nvSpPr>
        <dsp:cNvPr id="0" name=""/>
        <dsp:cNvSpPr/>
      </dsp:nvSpPr>
      <dsp:spPr>
        <a:xfrm>
          <a:off x="9391055" y="3214382"/>
          <a:ext cx="1117630" cy="1117630"/>
        </a:xfrm>
        <a:prstGeom prst="downArrow">
          <a:avLst>
            <a:gd name="adj1" fmla="val 55000"/>
            <a:gd name="adj2" fmla="val 45000"/>
          </a:avLst>
        </a:prstGeom>
        <a:solidFill>
          <a:schemeClr val="accent2">
            <a:tint val="40000"/>
            <a:alpha val="90000"/>
            <a:hueOff val="2244906"/>
            <a:satOff val="-20744"/>
            <a:lumOff val="-2338"/>
            <a:alphaOff val="0"/>
          </a:schemeClr>
        </a:solidFill>
        <a:ln w="19050" cap="flat" cmpd="sng" algn="ctr">
          <a:solidFill>
            <a:schemeClr val="accent2">
              <a:tint val="40000"/>
              <a:alpha val="90000"/>
              <a:hueOff val="2244906"/>
              <a:satOff val="-20744"/>
              <a:lumOff val="-23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642522" y="3214382"/>
        <a:ext cx="614696" cy="841017"/>
      </dsp:txXfrm>
    </dsp:sp>
    <dsp:sp modelId="{CC308EC7-B1EC-41C4-99F6-D8D3C26ACD27}">
      <dsp:nvSpPr>
        <dsp:cNvPr id="0" name=""/>
        <dsp:cNvSpPr/>
      </dsp:nvSpPr>
      <dsp:spPr>
        <a:xfrm>
          <a:off x="10121266" y="5143967"/>
          <a:ext cx="1117630" cy="1117630"/>
        </a:xfrm>
        <a:prstGeom prst="downArrow">
          <a:avLst>
            <a:gd name="adj1" fmla="val 55000"/>
            <a:gd name="adj2" fmla="val 45000"/>
          </a:avLst>
        </a:prstGeom>
        <a:solidFill>
          <a:schemeClr val="accent2">
            <a:tint val="40000"/>
            <a:alpha val="90000"/>
            <a:hueOff val="4489812"/>
            <a:satOff val="-41488"/>
            <a:lumOff val="-4677"/>
            <a:alphaOff val="0"/>
          </a:schemeClr>
        </a:solidFill>
        <a:ln w="19050" cap="flat" cmpd="sng" algn="ctr">
          <a:solidFill>
            <a:schemeClr val="accent2">
              <a:tint val="40000"/>
              <a:alpha val="90000"/>
              <a:hueOff val="4489812"/>
              <a:satOff val="-41488"/>
              <a:lumOff val="-46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0372733" y="5143967"/>
        <a:ext cx="614696" cy="841017"/>
      </dsp:txXfrm>
    </dsp:sp>
    <dsp:sp modelId="{BB95690A-3010-45C6-9CD3-FD67D5C6B76D}">
      <dsp:nvSpPr>
        <dsp:cNvPr id="0" name=""/>
        <dsp:cNvSpPr/>
      </dsp:nvSpPr>
      <dsp:spPr>
        <a:xfrm>
          <a:off x="10851477" y="7121314"/>
          <a:ext cx="1117630" cy="1117630"/>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1102944" y="7121314"/>
        <a:ext cx="614696" cy="84101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098" cy="466618"/>
          </a:xfrm>
          <a:prstGeom prst="rect">
            <a:avLst/>
          </a:prstGeom>
        </p:spPr>
        <p:txBody>
          <a:bodyPr vert="horz" lIns="87396" tIns="43698" rIns="87396" bIns="43698" rtlCol="0"/>
          <a:lstStyle>
            <a:lvl1pPr algn="l">
              <a:defRPr sz="1100"/>
            </a:lvl1pPr>
          </a:lstStyle>
          <a:p>
            <a:endParaRPr lang="en-US"/>
          </a:p>
        </p:txBody>
      </p:sp>
      <p:sp>
        <p:nvSpPr>
          <p:cNvPr id="3" name="Date Placeholder 2"/>
          <p:cNvSpPr>
            <a:spLocks noGrp="1"/>
          </p:cNvSpPr>
          <p:nvPr>
            <p:ph type="dt" idx="1"/>
          </p:nvPr>
        </p:nvSpPr>
        <p:spPr>
          <a:xfrm>
            <a:off x="3884414" y="0"/>
            <a:ext cx="2972098" cy="466618"/>
          </a:xfrm>
          <a:prstGeom prst="rect">
            <a:avLst/>
          </a:prstGeom>
        </p:spPr>
        <p:txBody>
          <a:bodyPr vert="horz" lIns="87396" tIns="43698" rIns="87396" bIns="43698" rtlCol="0"/>
          <a:lstStyle>
            <a:lvl1pPr algn="r">
              <a:defRPr sz="1100"/>
            </a:lvl1pPr>
          </a:lstStyle>
          <a:p>
            <a:fld id="{BFCC7581-CD64-40CF-8897-4A1EA8D28DE3}" type="datetimeFigureOut">
              <a:rPr lang="en-US" smtClean="0"/>
              <a:t>9/8/2024</a:t>
            </a:fld>
            <a:endParaRPr lang="en-US"/>
          </a:p>
        </p:txBody>
      </p:sp>
      <p:sp>
        <p:nvSpPr>
          <p:cNvPr id="4" name="Slide Image Placeholder 3"/>
          <p:cNvSpPr>
            <a:spLocks noGrp="1" noRot="1" noChangeAspect="1"/>
          </p:cNvSpPr>
          <p:nvPr>
            <p:ph type="sldImg" idx="2"/>
          </p:nvPr>
        </p:nvSpPr>
        <p:spPr>
          <a:xfrm>
            <a:off x="636588" y="1163638"/>
            <a:ext cx="5584825" cy="3143250"/>
          </a:xfrm>
          <a:prstGeom prst="rect">
            <a:avLst/>
          </a:prstGeom>
          <a:noFill/>
          <a:ln w="12700">
            <a:solidFill>
              <a:prstClr val="black"/>
            </a:solidFill>
          </a:ln>
        </p:spPr>
        <p:txBody>
          <a:bodyPr vert="horz" lIns="87396" tIns="43698" rIns="87396" bIns="43698" rtlCol="0" anchor="ctr"/>
          <a:lstStyle/>
          <a:p>
            <a:endParaRPr lang="en-US"/>
          </a:p>
        </p:txBody>
      </p:sp>
      <p:sp>
        <p:nvSpPr>
          <p:cNvPr id="5" name="Notes Placeholder 4"/>
          <p:cNvSpPr>
            <a:spLocks noGrp="1"/>
          </p:cNvSpPr>
          <p:nvPr>
            <p:ph type="body" sz="quarter" idx="3"/>
          </p:nvPr>
        </p:nvSpPr>
        <p:spPr>
          <a:xfrm>
            <a:off x="686099" y="4482915"/>
            <a:ext cx="5485805" cy="3666717"/>
          </a:xfrm>
          <a:prstGeom prst="rect">
            <a:avLst/>
          </a:prstGeom>
        </p:spPr>
        <p:txBody>
          <a:bodyPr vert="horz" lIns="87396" tIns="43698" rIns="87396" bIns="4369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7246"/>
            <a:ext cx="2972098" cy="466617"/>
          </a:xfrm>
          <a:prstGeom prst="rect">
            <a:avLst/>
          </a:prstGeom>
        </p:spPr>
        <p:txBody>
          <a:bodyPr vert="horz" lIns="87396" tIns="43698" rIns="87396" bIns="43698" rtlCol="0" anchor="b"/>
          <a:lstStyle>
            <a:lvl1pPr algn="l">
              <a:defRPr sz="1100"/>
            </a:lvl1pPr>
          </a:lstStyle>
          <a:p>
            <a:endParaRPr lang="en-US"/>
          </a:p>
        </p:txBody>
      </p:sp>
      <p:sp>
        <p:nvSpPr>
          <p:cNvPr id="7" name="Slide Number Placeholder 6"/>
          <p:cNvSpPr>
            <a:spLocks noGrp="1"/>
          </p:cNvSpPr>
          <p:nvPr>
            <p:ph type="sldNum" sz="quarter" idx="5"/>
          </p:nvPr>
        </p:nvSpPr>
        <p:spPr>
          <a:xfrm>
            <a:off x="3884414" y="8847246"/>
            <a:ext cx="2972098" cy="466617"/>
          </a:xfrm>
          <a:prstGeom prst="rect">
            <a:avLst/>
          </a:prstGeom>
        </p:spPr>
        <p:txBody>
          <a:bodyPr vert="horz" lIns="87396" tIns="43698" rIns="87396" bIns="43698" rtlCol="0" anchor="b"/>
          <a:lstStyle>
            <a:lvl1pPr algn="r">
              <a:defRPr sz="1100"/>
            </a:lvl1pPr>
          </a:lstStyle>
          <a:p>
            <a:fld id="{54BA220F-AF25-4C23-AA9E-908AB6284E03}" type="slidenum">
              <a:rPr lang="en-US" smtClean="0"/>
              <a:t>‹#›</a:t>
            </a:fld>
            <a:endParaRPr lang="en-US"/>
          </a:p>
        </p:txBody>
      </p:sp>
    </p:spTree>
    <p:extLst>
      <p:ext uri="{BB962C8B-B14F-4D97-AF65-F5344CB8AC3E}">
        <p14:creationId xmlns:p14="http://schemas.microsoft.com/office/powerpoint/2010/main" val="215544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09267" y="1995312"/>
            <a:ext cx="16255604" cy="4244622"/>
          </a:xfrm>
        </p:spPr>
        <p:txBody>
          <a:bodyPr anchor="b"/>
          <a:lstStyle>
            <a:lvl1pPr algn="ctr">
              <a:defRPr sz="10666"/>
            </a:lvl1pPr>
          </a:lstStyle>
          <a:p>
            <a:r>
              <a:rPr lang="en-US"/>
              <a:t>Click to edit Master title style</a:t>
            </a:r>
            <a:endParaRPr lang="en-US" dirty="0"/>
          </a:p>
        </p:txBody>
      </p:sp>
      <p:sp>
        <p:nvSpPr>
          <p:cNvPr id="3" name="Subtitle 2"/>
          <p:cNvSpPr>
            <a:spLocks noGrp="1"/>
          </p:cNvSpPr>
          <p:nvPr>
            <p:ph type="subTitle" idx="1"/>
          </p:nvPr>
        </p:nvSpPr>
        <p:spPr>
          <a:xfrm>
            <a:off x="2709267" y="6403623"/>
            <a:ext cx="16255604" cy="2943577"/>
          </a:xfrm>
        </p:spPr>
        <p:txBody>
          <a:bodyPr/>
          <a:lstStyle>
            <a:lvl1pPr marL="0" indent="0" algn="ctr">
              <a:buNone/>
              <a:defRPr sz="4266"/>
            </a:lvl1pPr>
            <a:lvl2pPr marL="812764" indent="0" algn="ctr">
              <a:buNone/>
              <a:defRPr sz="3555"/>
            </a:lvl2pPr>
            <a:lvl3pPr marL="1625529" indent="0" algn="ctr">
              <a:buNone/>
              <a:defRPr sz="3200"/>
            </a:lvl3pPr>
            <a:lvl4pPr marL="2438293" indent="0" algn="ctr">
              <a:buNone/>
              <a:defRPr sz="2844"/>
            </a:lvl4pPr>
            <a:lvl5pPr marL="3251058" indent="0" algn="ctr">
              <a:buNone/>
              <a:defRPr sz="2844"/>
            </a:lvl5pPr>
            <a:lvl6pPr marL="4063822" indent="0" algn="ctr">
              <a:buNone/>
              <a:defRPr sz="2844"/>
            </a:lvl6pPr>
            <a:lvl7pPr marL="4876587" indent="0" algn="ctr">
              <a:buNone/>
              <a:defRPr sz="2844"/>
            </a:lvl7pPr>
            <a:lvl8pPr marL="5689351" indent="0" algn="ctr">
              <a:buNone/>
              <a:defRPr sz="2844"/>
            </a:lvl8pPr>
            <a:lvl9pPr marL="6502116" indent="0" algn="ctr">
              <a:buNone/>
              <a:defRPr sz="284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059785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113117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78808" y="3039535"/>
            <a:ext cx="18693944" cy="5071532"/>
          </a:xfrm>
        </p:spPr>
        <p:txBody>
          <a:bodyPr anchor="b"/>
          <a:lstStyle>
            <a:lvl1pPr>
              <a:defRPr sz="10666"/>
            </a:lvl1pPr>
          </a:lstStyle>
          <a:p>
            <a:r>
              <a:rPr lang="en-US"/>
              <a:t>Click to edit Master title style</a:t>
            </a:r>
            <a:endParaRPr lang="en-US" dirty="0"/>
          </a:p>
        </p:txBody>
      </p:sp>
      <p:sp>
        <p:nvSpPr>
          <p:cNvPr id="3" name="Text Placeholder 2"/>
          <p:cNvSpPr>
            <a:spLocks noGrp="1"/>
          </p:cNvSpPr>
          <p:nvPr>
            <p:ph type="body" idx="1"/>
          </p:nvPr>
        </p:nvSpPr>
        <p:spPr>
          <a:xfrm>
            <a:off x="1478808" y="8159046"/>
            <a:ext cx="18693944" cy="2666999"/>
          </a:xfrm>
        </p:spPr>
        <p:txBody>
          <a:bodyPr/>
          <a:lstStyle>
            <a:lvl1pPr marL="0" indent="0">
              <a:buNone/>
              <a:defRPr sz="4266">
                <a:solidFill>
                  <a:schemeClr val="tx1">
                    <a:tint val="82000"/>
                  </a:schemeClr>
                </a:solidFill>
              </a:defRPr>
            </a:lvl1pPr>
            <a:lvl2pPr marL="812764" indent="0">
              <a:buNone/>
              <a:defRPr sz="3555">
                <a:solidFill>
                  <a:schemeClr val="tx1">
                    <a:tint val="82000"/>
                  </a:schemeClr>
                </a:solidFill>
              </a:defRPr>
            </a:lvl2pPr>
            <a:lvl3pPr marL="1625529" indent="0">
              <a:buNone/>
              <a:defRPr sz="3200">
                <a:solidFill>
                  <a:schemeClr val="tx1">
                    <a:tint val="82000"/>
                  </a:schemeClr>
                </a:solidFill>
              </a:defRPr>
            </a:lvl3pPr>
            <a:lvl4pPr marL="2438293" indent="0">
              <a:buNone/>
              <a:defRPr sz="2844">
                <a:solidFill>
                  <a:schemeClr val="tx1">
                    <a:tint val="82000"/>
                  </a:schemeClr>
                </a:solidFill>
              </a:defRPr>
            </a:lvl4pPr>
            <a:lvl5pPr marL="3251058" indent="0">
              <a:buNone/>
              <a:defRPr sz="2844">
                <a:solidFill>
                  <a:schemeClr val="tx1">
                    <a:tint val="82000"/>
                  </a:schemeClr>
                </a:solidFill>
              </a:defRPr>
            </a:lvl5pPr>
            <a:lvl6pPr marL="4063822" indent="0">
              <a:buNone/>
              <a:defRPr sz="2844">
                <a:solidFill>
                  <a:schemeClr val="tx1">
                    <a:tint val="82000"/>
                  </a:schemeClr>
                </a:solidFill>
              </a:defRPr>
            </a:lvl6pPr>
            <a:lvl7pPr marL="4876587" indent="0">
              <a:buNone/>
              <a:defRPr sz="2844">
                <a:solidFill>
                  <a:schemeClr val="tx1">
                    <a:tint val="82000"/>
                  </a:schemeClr>
                </a:solidFill>
              </a:defRPr>
            </a:lvl7pPr>
            <a:lvl8pPr marL="5689351" indent="0">
              <a:buNone/>
              <a:defRPr sz="2844">
                <a:solidFill>
                  <a:schemeClr val="tx1">
                    <a:tint val="82000"/>
                  </a:schemeClr>
                </a:solidFill>
              </a:defRPr>
            </a:lvl8pPr>
            <a:lvl9pPr marL="6502116" indent="0">
              <a:buNone/>
              <a:defRPr sz="2844">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CCBF3A-D7FB-4B97-8FD5-6FFB20CB1E84}"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971448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90097" y="3245556"/>
            <a:ext cx="9211509"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972532" y="3245556"/>
            <a:ext cx="9211509"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CCBF3A-D7FB-4B97-8FD5-6FFB20CB1E84}"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424261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92920" y="649112"/>
            <a:ext cx="18693944"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92921" y="2988734"/>
            <a:ext cx="9169175"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en-US"/>
              <a:t>Click to edit Master text styles</a:t>
            </a:r>
          </a:p>
        </p:txBody>
      </p:sp>
      <p:sp>
        <p:nvSpPr>
          <p:cNvPr id="4" name="Content Placeholder 3"/>
          <p:cNvSpPr>
            <a:spLocks noGrp="1"/>
          </p:cNvSpPr>
          <p:nvPr>
            <p:ph sz="half" idx="2"/>
          </p:nvPr>
        </p:nvSpPr>
        <p:spPr>
          <a:xfrm>
            <a:off x="1492921" y="4453467"/>
            <a:ext cx="916917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972532" y="2988734"/>
            <a:ext cx="9214332"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en-US"/>
              <a:t>Click to edit Master text styles</a:t>
            </a:r>
          </a:p>
        </p:txBody>
      </p:sp>
      <p:sp>
        <p:nvSpPr>
          <p:cNvPr id="6" name="Content Placeholder 5"/>
          <p:cNvSpPr>
            <a:spLocks noGrp="1"/>
          </p:cNvSpPr>
          <p:nvPr>
            <p:ph sz="quarter" idx="4"/>
          </p:nvPr>
        </p:nvSpPr>
        <p:spPr>
          <a:xfrm>
            <a:off x="10972532" y="4453467"/>
            <a:ext cx="9214332"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CCBF3A-D7FB-4B97-8FD5-6FFB20CB1E84}" type="datetimeFigureOut">
              <a:rPr lang="en-US" smtClean="0"/>
              <a:t>9/8/2024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456524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CCBF3A-D7FB-4B97-8FD5-6FFB20CB1E84}" type="datetimeFigureOut">
              <a:rPr lang="en-US" smtClean="0"/>
              <a:t>9/8/2024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31307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CCBF3A-D7FB-4B97-8FD5-6FFB20CB1E84}" type="datetimeFigureOut">
              <a:rPr lang="en-US" smtClean="0"/>
              <a:t>9/8/2024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07153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en-US"/>
              <a:t>Click to edit Master title style</a:t>
            </a:r>
            <a:endParaRPr lang="en-US" dirty="0"/>
          </a:p>
        </p:txBody>
      </p:sp>
      <p:sp>
        <p:nvSpPr>
          <p:cNvPr id="3" name="Content Placeholder 2"/>
          <p:cNvSpPr>
            <a:spLocks noGrp="1"/>
          </p:cNvSpPr>
          <p:nvPr>
            <p:ph idx="1"/>
          </p:nvPr>
        </p:nvSpPr>
        <p:spPr>
          <a:xfrm>
            <a:off x="9214332" y="1755423"/>
            <a:ext cx="10972532" cy="8664222"/>
          </a:xfrm>
        </p:spPr>
        <p:txBody>
          <a:bodyPr/>
          <a:lstStyle>
            <a:lvl1pPr>
              <a:defRPr sz="5689"/>
            </a:lvl1pPr>
            <a:lvl2pPr>
              <a:defRPr sz="4978"/>
            </a:lvl2pPr>
            <a:lvl3pPr>
              <a:defRPr sz="4266"/>
            </a:lvl3pPr>
            <a:lvl4pPr>
              <a:defRPr sz="3555"/>
            </a:lvl4pPr>
            <a:lvl5pPr>
              <a:defRPr sz="3555"/>
            </a:lvl5pPr>
            <a:lvl6pPr>
              <a:defRPr sz="3555"/>
            </a:lvl6pPr>
            <a:lvl7pPr>
              <a:defRPr sz="3555"/>
            </a:lvl7pPr>
            <a:lvl8pPr>
              <a:defRPr sz="3555"/>
            </a:lvl8pPr>
            <a:lvl9pPr>
              <a:defRPr sz="355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F6CCBF3A-D7FB-4B97-8FD5-6FFB20CB1E84}"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05344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en-US"/>
              <a:t>Click to edit Master title style</a:t>
            </a:r>
            <a:endParaRPr lang="en-US" dirty="0"/>
          </a:p>
        </p:txBody>
      </p:sp>
      <p:sp>
        <p:nvSpPr>
          <p:cNvPr id="3" name="Picture Placeholder 2"/>
          <p:cNvSpPr>
            <a:spLocks noGrp="1" noChangeAspect="1"/>
          </p:cNvSpPr>
          <p:nvPr>
            <p:ph type="pic" idx="1"/>
          </p:nvPr>
        </p:nvSpPr>
        <p:spPr>
          <a:xfrm>
            <a:off x="9214332" y="1755423"/>
            <a:ext cx="10972532" cy="8664222"/>
          </a:xfrm>
        </p:spPr>
        <p:txBody>
          <a:bodyPr anchor="t"/>
          <a:lstStyle>
            <a:lvl1pPr marL="0" indent="0">
              <a:buNone/>
              <a:defRPr sz="5689"/>
            </a:lvl1pPr>
            <a:lvl2pPr marL="812764" indent="0">
              <a:buNone/>
              <a:defRPr sz="4978"/>
            </a:lvl2pPr>
            <a:lvl3pPr marL="1625529" indent="0">
              <a:buNone/>
              <a:defRPr sz="4266"/>
            </a:lvl3pPr>
            <a:lvl4pPr marL="2438293" indent="0">
              <a:buNone/>
              <a:defRPr sz="3555"/>
            </a:lvl4pPr>
            <a:lvl5pPr marL="3251058" indent="0">
              <a:buNone/>
              <a:defRPr sz="3555"/>
            </a:lvl5pPr>
            <a:lvl6pPr marL="4063822" indent="0">
              <a:buNone/>
              <a:defRPr sz="3555"/>
            </a:lvl6pPr>
            <a:lvl7pPr marL="4876587" indent="0">
              <a:buNone/>
              <a:defRPr sz="3555"/>
            </a:lvl7pPr>
            <a:lvl8pPr marL="5689351" indent="0">
              <a:buNone/>
              <a:defRPr sz="3555"/>
            </a:lvl8pPr>
            <a:lvl9pPr marL="6502116" indent="0">
              <a:buNone/>
              <a:defRPr sz="3555"/>
            </a:lvl9pPr>
          </a:lstStyle>
          <a:p>
            <a:r>
              <a:rPr lang="en-US"/>
              <a:t>Click icon to add picture</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F6CCBF3A-D7FB-4B97-8FD5-6FFB20CB1E84}"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073081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1367720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10555" y="649111"/>
            <a:ext cx="467348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90097" y="649111"/>
            <a:ext cx="13749531"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462946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90097" y="649112"/>
            <a:ext cx="18693944"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90097" y="3245556"/>
            <a:ext cx="18693944"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90097" y="11300179"/>
            <a:ext cx="4876681" cy="649111"/>
          </a:xfrm>
          <a:prstGeom prst="rect">
            <a:avLst/>
          </a:prstGeom>
        </p:spPr>
        <p:txBody>
          <a:bodyPr vert="horz" lIns="91440" tIns="45720" rIns="91440" bIns="45720" rtlCol="0" anchor="ctr"/>
          <a:lstStyle>
            <a:lvl1pPr algn="l">
              <a:defRPr sz="2133">
                <a:solidFill>
                  <a:schemeClr val="tx1">
                    <a:tint val="82000"/>
                  </a:schemeClr>
                </a:solidFill>
              </a:defRPr>
            </a:lvl1pPr>
          </a:lstStyle>
          <a:p>
            <a:fld id="{F6CCBF3A-D7FB-4B97-8FD5-6FFB20CB1E84}" type="datetimeFigureOut">
              <a:rPr lang="en-US" smtClean="0"/>
              <a:t>9/8/2024</a:t>
            </a:fld>
            <a:endParaRPr lang="en-US"/>
          </a:p>
        </p:txBody>
      </p:sp>
      <p:sp>
        <p:nvSpPr>
          <p:cNvPr id="5" name="Footer Placeholder 4"/>
          <p:cNvSpPr>
            <a:spLocks noGrp="1"/>
          </p:cNvSpPr>
          <p:nvPr>
            <p:ph type="ftr" sz="quarter" idx="3"/>
          </p:nvPr>
        </p:nvSpPr>
        <p:spPr>
          <a:xfrm>
            <a:off x="7179558" y="11300179"/>
            <a:ext cx="7315022" cy="649111"/>
          </a:xfrm>
          <a:prstGeom prst="rect">
            <a:avLst/>
          </a:prstGeom>
        </p:spPr>
        <p:txBody>
          <a:bodyPr vert="horz" lIns="91440" tIns="45720" rIns="91440" bIns="45720" rtlCol="0" anchor="ctr"/>
          <a:lstStyle>
            <a:lvl1pPr algn="ctr">
              <a:defRPr sz="2133">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5307360" y="11300179"/>
            <a:ext cx="4876681" cy="649111"/>
          </a:xfrm>
          <a:prstGeom prst="rect">
            <a:avLst/>
          </a:prstGeom>
        </p:spPr>
        <p:txBody>
          <a:bodyPr vert="horz" lIns="91440" tIns="45720" rIns="91440" bIns="45720" rtlCol="0" anchor="ctr"/>
          <a:lstStyle>
            <a:lvl1pPr algn="r">
              <a:defRPr sz="2133">
                <a:solidFill>
                  <a:schemeClr val="tx1">
                    <a:tint val="82000"/>
                  </a:schemeClr>
                </a:solidFill>
              </a:defRPr>
            </a:lvl1pPr>
          </a:lstStyle>
          <a:p>
            <a:fld id="{3109D357-8067-4A1F-97B2-93C5160B78D9}" type="slidenum">
              <a:rPr lang="en-US" smtClean="0"/>
              <a:t>‹#›</a:t>
            </a:fld>
            <a:endParaRPr lang="en-US"/>
          </a:p>
        </p:txBody>
      </p:sp>
    </p:spTree>
    <p:extLst>
      <p:ext uri="{BB962C8B-B14F-4D97-AF65-F5344CB8AC3E}">
        <p14:creationId xmlns:p14="http://schemas.microsoft.com/office/powerpoint/2010/main" val="264856507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1625529" rtl="0" eaLnBrk="1" latinLnBrk="0" hangingPunct="1">
        <a:lnSpc>
          <a:spcPct val="90000"/>
        </a:lnSpc>
        <a:spcBef>
          <a:spcPct val="0"/>
        </a:spcBef>
        <a:buNone/>
        <a:defRPr sz="7822" kern="1200">
          <a:solidFill>
            <a:schemeClr val="tx1"/>
          </a:solidFill>
          <a:latin typeface="+mj-lt"/>
          <a:ea typeface="+mj-ea"/>
          <a:cs typeface="+mj-cs"/>
        </a:defRPr>
      </a:lvl1pPr>
    </p:titleStyle>
    <p:bodyStyle>
      <a:lvl1pPr marL="406382" indent="-406382" algn="l" defTabSz="1625529" rtl="0" eaLnBrk="1" latinLnBrk="0"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147" indent="-406382" algn="l" defTabSz="1625529" rtl="0" eaLnBrk="1" latinLnBrk="0" hangingPunct="1">
        <a:lnSpc>
          <a:spcPct val="90000"/>
        </a:lnSpc>
        <a:spcBef>
          <a:spcPts val="889"/>
        </a:spcBef>
        <a:buFont typeface="Arial" panose="020B0604020202020204" pitchFamily="34" charset="0"/>
        <a:buChar char="•"/>
        <a:defRPr sz="4266" kern="1200">
          <a:solidFill>
            <a:schemeClr val="tx1"/>
          </a:solidFill>
          <a:latin typeface="+mn-lt"/>
          <a:ea typeface="+mn-ea"/>
          <a:cs typeface="+mn-cs"/>
        </a:defRPr>
      </a:lvl2pPr>
      <a:lvl3pPr marL="2031911" indent="-406382" algn="l" defTabSz="1625529" rtl="0" eaLnBrk="1" latinLnBrk="0" hangingPunct="1">
        <a:lnSpc>
          <a:spcPct val="90000"/>
        </a:lnSpc>
        <a:spcBef>
          <a:spcPts val="889"/>
        </a:spcBef>
        <a:buFont typeface="Arial" panose="020B0604020202020204" pitchFamily="34" charset="0"/>
        <a:buChar char="•"/>
        <a:defRPr sz="3555" kern="1200">
          <a:solidFill>
            <a:schemeClr val="tx1"/>
          </a:solidFill>
          <a:latin typeface="+mn-lt"/>
          <a:ea typeface="+mn-ea"/>
          <a:cs typeface="+mn-cs"/>
        </a:defRPr>
      </a:lvl3pPr>
      <a:lvl4pPr marL="2844676"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7440"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204"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2969"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5733"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8498"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529" rtl="0" eaLnBrk="1" latinLnBrk="0" hangingPunct="1">
        <a:defRPr sz="3200" kern="1200">
          <a:solidFill>
            <a:schemeClr val="tx1"/>
          </a:solidFill>
          <a:latin typeface="+mn-lt"/>
          <a:ea typeface="+mn-ea"/>
          <a:cs typeface="+mn-cs"/>
        </a:defRPr>
      </a:lvl1pPr>
      <a:lvl2pPr marL="812764" algn="l" defTabSz="1625529" rtl="0" eaLnBrk="1" latinLnBrk="0" hangingPunct="1">
        <a:defRPr sz="3200" kern="1200">
          <a:solidFill>
            <a:schemeClr val="tx1"/>
          </a:solidFill>
          <a:latin typeface="+mn-lt"/>
          <a:ea typeface="+mn-ea"/>
          <a:cs typeface="+mn-cs"/>
        </a:defRPr>
      </a:lvl2pPr>
      <a:lvl3pPr marL="1625529" algn="l" defTabSz="1625529" rtl="0" eaLnBrk="1" latinLnBrk="0" hangingPunct="1">
        <a:defRPr sz="3200" kern="1200">
          <a:solidFill>
            <a:schemeClr val="tx1"/>
          </a:solidFill>
          <a:latin typeface="+mn-lt"/>
          <a:ea typeface="+mn-ea"/>
          <a:cs typeface="+mn-cs"/>
        </a:defRPr>
      </a:lvl3pPr>
      <a:lvl4pPr marL="2438293" algn="l" defTabSz="1625529" rtl="0" eaLnBrk="1" latinLnBrk="0" hangingPunct="1">
        <a:defRPr sz="3200" kern="1200">
          <a:solidFill>
            <a:schemeClr val="tx1"/>
          </a:solidFill>
          <a:latin typeface="+mn-lt"/>
          <a:ea typeface="+mn-ea"/>
          <a:cs typeface="+mn-cs"/>
        </a:defRPr>
      </a:lvl4pPr>
      <a:lvl5pPr marL="3251058" algn="l" defTabSz="1625529" rtl="0" eaLnBrk="1" latinLnBrk="0" hangingPunct="1">
        <a:defRPr sz="3200" kern="1200">
          <a:solidFill>
            <a:schemeClr val="tx1"/>
          </a:solidFill>
          <a:latin typeface="+mn-lt"/>
          <a:ea typeface="+mn-ea"/>
          <a:cs typeface="+mn-cs"/>
        </a:defRPr>
      </a:lvl5pPr>
      <a:lvl6pPr marL="4063822" algn="l" defTabSz="1625529" rtl="0" eaLnBrk="1" latinLnBrk="0" hangingPunct="1">
        <a:defRPr sz="3200" kern="1200">
          <a:solidFill>
            <a:schemeClr val="tx1"/>
          </a:solidFill>
          <a:latin typeface="+mn-lt"/>
          <a:ea typeface="+mn-ea"/>
          <a:cs typeface="+mn-cs"/>
        </a:defRPr>
      </a:lvl6pPr>
      <a:lvl7pPr marL="4876587" algn="l" defTabSz="1625529" rtl="0" eaLnBrk="1" latinLnBrk="0" hangingPunct="1">
        <a:defRPr sz="3200" kern="1200">
          <a:solidFill>
            <a:schemeClr val="tx1"/>
          </a:solidFill>
          <a:latin typeface="+mn-lt"/>
          <a:ea typeface="+mn-ea"/>
          <a:cs typeface="+mn-cs"/>
        </a:defRPr>
      </a:lvl7pPr>
      <a:lvl8pPr marL="5689351" algn="l" defTabSz="1625529" rtl="0" eaLnBrk="1" latinLnBrk="0" hangingPunct="1">
        <a:defRPr sz="3200" kern="1200">
          <a:solidFill>
            <a:schemeClr val="tx1"/>
          </a:solidFill>
          <a:latin typeface="+mn-lt"/>
          <a:ea typeface="+mn-ea"/>
          <a:cs typeface="+mn-cs"/>
        </a:defRPr>
      </a:lvl8pPr>
      <a:lvl9pPr marL="6502116" algn="l" defTabSz="1625529"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uppersusitnafoodpantry.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9.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114599" y="1995410"/>
            <a:ext cx="9331405" cy="6529895"/>
          </a:xfrm>
        </p:spPr>
        <p:txBody>
          <a:bodyPr>
            <a:normAutofit/>
          </a:bodyPr>
          <a:lstStyle/>
          <a:p>
            <a:r>
              <a:rPr lang="en-US"/>
              <a:t>Upper Susitna Food Pantry</a:t>
            </a:r>
          </a:p>
        </p:txBody>
      </p:sp>
      <p:sp>
        <p:nvSpPr>
          <p:cNvPr id="3" name="Subtitle 2"/>
          <p:cNvSpPr>
            <a:spLocks noGrp="1"/>
          </p:cNvSpPr>
          <p:nvPr>
            <p:ph type="subTitle" idx="1"/>
          </p:nvPr>
        </p:nvSpPr>
        <p:spPr>
          <a:xfrm>
            <a:off x="2665037" y="9900157"/>
            <a:ext cx="17507634" cy="1352485"/>
          </a:xfrm>
        </p:spPr>
        <p:txBody>
          <a:bodyPr vert="horz" lIns="162556" tIns="81280" rIns="162556" bIns="81280" rtlCol="0" anchor="ctr">
            <a:normAutofit/>
          </a:bodyPr>
          <a:lstStyle/>
          <a:p>
            <a:pPr algn="r"/>
            <a:r>
              <a:rPr lang="en-US" dirty="0"/>
              <a:t>Annual Report 2023</a:t>
            </a:r>
            <a:endParaRPr lang="en-US"/>
          </a:p>
        </p:txBody>
      </p:sp>
      <p:pic>
        <p:nvPicPr>
          <p:cNvPr id="4" name="Picture 3" descr="Fresh carrots laid on a wooden floor">
            <a:extLst>
              <a:ext uri="{FF2B5EF4-FFF2-40B4-BE49-F238E27FC236}">
                <a16:creationId xmlns:a16="http://schemas.microsoft.com/office/drawing/2014/main" id="{8CD55C66-A297-3C32-D3A5-1442A24100A9}"/>
              </a:ext>
            </a:extLst>
          </p:cNvPr>
          <p:cNvPicPr>
            <a:picLocks noChangeAspect="1"/>
          </p:cNvPicPr>
          <p:nvPr/>
        </p:nvPicPr>
        <p:blipFill rotWithShape="1">
          <a:blip r:embed="rId2"/>
          <a:srcRect l="15161" r="16791" b="3"/>
          <a:stretch/>
        </p:blipFill>
        <p:spPr>
          <a:xfrm>
            <a:off x="1500955" y="1100497"/>
            <a:ext cx="7328501" cy="7188456"/>
          </a:xfrm>
          <a:custGeom>
            <a:avLst/>
            <a:gdLst/>
            <a:ahLst/>
            <a:cxnLst/>
            <a:rect l="l" t="t" r="r" b="b"/>
            <a:pathLst>
              <a:path w="4122382" h="4043605">
                <a:moveTo>
                  <a:pt x="2061191" y="0"/>
                </a:moveTo>
                <a:cubicBezTo>
                  <a:pt x="3199555" y="0"/>
                  <a:pt x="4122382" y="922827"/>
                  <a:pt x="4122382" y="2061191"/>
                </a:cubicBezTo>
                <a:lnTo>
                  <a:pt x="4122381" y="4043605"/>
                </a:lnTo>
                <a:lnTo>
                  <a:pt x="0" y="4043605"/>
                </a:lnTo>
                <a:lnTo>
                  <a:pt x="0" y="2061191"/>
                </a:lnTo>
                <a:cubicBezTo>
                  <a:pt x="0" y="922827"/>
                  <a:pt x="922827" y="0"/>
                  <a:pt x="2061191" y="0"/>
                </a:cubicBezTo>
                <a:close/>
              </a:path>
            </a:pathLst>
          </a:custGeom>
        </p:spPr>
      </p:pic>
      <p:sp>
        <p:nvSpPr>
          <p:cNvPr id="5" name="TextBox 4">
            <a:extLst>
              <a:ext uri="{FF2B5EF4-FFF2-40B4-BE49-F238E27FC236}">
                <a16:creationId xmlns:a16="http://schemas.microsoft.com/office/drawing/2014/main" id="{302B0BD4-3813-6AD0-562E-E4037AC8E33E}"/>
              </a:ext>
            </a:extLst>
          </p:cNvPr>
          <p:cNvSpPr txBox="1"/>
          <p:nvPr/>
        </p:nvSpPr>
        <p:spPr>
          <a:xfrm>
            <a:off x="2383103" y="10163845"/>
            <a:ext cx="5302800" cy="584904"/>
          </a:xfrm>
          <a:prstGeom prst="rect">
            <a:avLst/>
          </a:prstGeom>
          <a:noFill/>
        </p:spPr>
        <p:txBody>
          <a:bodyPr wrap="square" rtlCol="0">
            <a:spAutoFit/>
          </a:bodyPr>
          <a:lstStyle/>
          <a:p>
            <a:pPr>
              <a:spcAft>
                <a:spcPts val="1068"/>
              </a:spcAft>
            </a:pPr>
            <a:r>
              <a:rPr lang="en-US" sz="3201" dirty="0"/>
              <a:t>uppersusitnafoodpantry.org</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142E-1761-3336-59A9-8C51CEDBF3B1}"/>
              </a:ext>
            </a:extLst>
          </p:cNvPr>
          <p:cNvSpPr>
            <a:spLocks noGrp="1"/>
          </p:cNvSpPr>
          <p:nvPr>
            <p:ph type="title"/>
          </p:nvPr>
        </p:nvSpPr>
        <p:spPr>
          <a:xfrm>
            <a:off x="1327928" y="1490246"/>
            <a:ext cx="4063512" cy="9211508"/>
          </a:xfrm>
        </p:spPr>
        <p:txBody>
          <a:bodyPr anchor="t">
            <a:normAutofit/>
          </a:bodyPr>
          <a:lstStyle/>
          <a:p>
            <a:r>
              <a:rPr lang="en-US" sz="4267"/>
              <a:t>Contents</a:t>
            </a:r>
          </a:p>
        </p:txBody>
      </p:sp>
      <p:graphicFrame>
        <p:nvGraphicFramePr>
          <p:cNvPr id="5" name="Content Placeholder 2">
            <a:extLst>
              <a:ext uri="{FF2B5EF4-FFF2-40B4-BE49-F238E27FC236}">
                <a16:creationId xmlns:a16="http://schemas.microsoft.com/office/drawing/2014/main" id="{2F5BCE46-69BB-B737-B546-E7D9AC5C2B66}"/>
              </a:ext>
            </a:extLst>
          </p:cNvPr>
          <p:cNvGraphicFramePr>
            <a:graphicFrameLocks noGrp="1"/>
          </p:cNvGraphicFramePr>
          <p:nvPr>
            <p:ph idx="1"/>
            <p:extLst>
              <p:ext uri="{D42A27DB-BD31-4B8C-83A1-F6EECF244321}">
                <p14:modId xmlns:p14="http://schemas.microsoft.com/office/powerpoint/2010/main" val="880880687"/>
              </p:ext>
            </p:extLst>
          </p:nvPr>
        </p:nvGraphicFramePr>
        <p:xfrm>
          <a:off x="7484723" y="1420282"/>
          <a:ext cx="12699319" cy="955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9738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D6EA2-D49C-6DA6-0F60-936331572CD2}"/>
              </a:ext>
            </a:extLst>
          </p:cNvPr>
          <p:cNvSpPr>
            <a:spLocks noGrp="1"/>
          </p:cNvSpPr>
          <p:nvPr>
            <p:ph type="title"/>
          </p:nvPr>
        </p:nvSpPr>
        <p:spPr>
          <a:xfrm>
            <a:off x="991992" y="6782661"/>
            <a:ext cx="7032597" cy="4276960"/>
          </a:xfrm>
        </p:spPr>
        <p:txBody>
          <a:bodyPr anchor="t">
            <a:normAutofit/>
          </a:bodyPr>
          <a:lstStyle/>
          <a:p>
            <a:pPr algn="ctr"/>
            <a:r>
              <a:rPr lang="en-US" sz="6400" dirty="0"/>
              <a:t>Looking Back</a:t>
            </a:r>
          </a:p>
        </p:txBody>
      </p:sp>
      <p:sp>
        <p:nvSpPr>
          <p:cNvPr id="3" name="Content Placeholder 2">
            <a:extLst>
              <a:ext uri="{FF2B5EF4-FFF2-40B4-BE49-F238E27FC236}">
                <a16:creationId xmlns:a16="http://schemas.microsoft.com/office/drawing/2014/main" id="{40127B6A-723D-9814-0E83-D3C6F61D5762}"/>
              </a:ext>
            </a:extLst>
          </p:cNvPr>
          <p:cNvSpPr>
            <a:spLocks noGrp="1"/>
          </p:cNvSpPr>
          <p:nvPr>
            <p:ph idx="1"/>
          </p:nvPr>
        </p:nvSpPr>
        <p:spPr>
          <a:xfrm>
            <a:off x="10424394" y="1490250"/>
            <a:ext cx="9759651" cy="9490899"/>
          </a:xfrm>
        </p:spPr>
        <p:txBody>
          <a:bodyPr vert="horz" lIns="162556" tIns="81280" rIns="162556" bIns="81280" rtlCol="0" anchor="t">
            <a:normAutofit/>
          </a:bodyPr>
          <a:lstStyle/>
          <a:p>
            <a:pPr>
              <a:lnSpc>
                <a:spcPct val="100000"/>
              </a:lnSpc>
            </a:pPr>
            <a:endParaRPr lang="en-US" sz="1956" dirty="0"/>
          </a:p>
          <a:p>
            <a:pPr marL="0" indent="0">
              <a:lnSpc>
                <a:spcPct val="100000"/>
              </a:lnSpc>
              <a:buNone/>
            </a:pPr>
            <a:r>
              <a:rPr lang="en-US" sz="1956" dirty="0">
                <a:latin typeface="Garamond"/>
              </a:rPr>
              <a:t>   2023 was a busy year for the Upper Susitna Food Pantry (USFP), and that’s nothing new.   The USFP serves a vast area from Willow to Trapper Creek.    Our clients include families whose permanent residence is in the upper Su valley and others who are here for seasonal work.  </a:t>
            </a:r>
            <a:endParaRPr lang="en-US" sz="1956" dirty="0"/>
          </a:p>
          <a:p>
            <a:pPr marL="0" indent="0">
              <a:lnSpc>
                <a:spcPct val="100000"/>
              </a:lnSpc>
              <a:buNone/>
            </a:pPr>
            <a:r>
              <a:rPr lang="en-US" sz="1956" dirty="0">
                <a:latin typeface="Garamond"/>
              </a:rPr>
              <a:t>   Throughout the year our wonderful staff and volunteers work diligently to develop and implement innovative and successful programs to serve our community’s food needs.  We collaborate with other community organizations, such as the Senior Center, Su Valley High School, the elementary schools and the Talkeetna Library.</a:t>
            </a:r>
            <a:endParaRPr lang="en-US" sz="1956" dirty="0">
              <a:latin typeface="Goudy Old Style"/>
            </a:endParaRPr>
          </a:p>
          <a:p>
            <a:pPr marL="0" indent="0">
              <a:lnSpc>
                <a:spcPct val="100000"/>
              </a:lnSpc>
              <a:buNone/>
            </a:pPr>
            <a:r>
              <a:rPr lang="en-US" sz="1956" dirty="0">
                <a:latin typeface="Garamond"/>
              </a:rPr>
              <a:t>   While you can learn more about the pantry, our programs, projects, and events by visiting our revamped website at: </a:t>
            </a:r>
            <a:r>
              <a:rPr lang="en-US" sz="1956" dirty="0">
                <a:solidFill>
                  <a:srgbClr val="0070C0"/>
                </a:solidFill>
                <a:latin typeface="Garamond"/>
                <a:hlinkClick r:id="rId2">
                  <a:extLst>
                    <a:ext uri="{A12FA001-AC4F-418D-AE19-62706E023703}">
                      <ahyp:hlinkClr xmlns:ahyp="http://schemas.microsoft.com/office/drawing/2018/hyperlinkcolor" val="tx"/>
                    </a:ext>
                  </a:extLst>
                </a:hlinkClick>
              </a:rPr>
              <a:t>https://uppersusitnafoodpantry.org/</a:t>
            </a:r>
            <a:r>
              <a:rPr lang="en-US" sz="1956" dirty="0">
                <a:solidFill>
                  <a:srgbClr val="0070C0"/>
                </a:solidFill>
                <a:latin typeface="Garamond"/>
              </a:rPr>
              <a:t>, </a:t>
            </a:r>
            <a:r>
              <a:rPr lang="en-US" sz="1956" dirty="0">
                <a:latin typeface="Garamond"/>
              </a:rPr>
              <a:t>I want to highlight two of our projects that are near and dear to my heart: </a:t>
            </a:r>
            <a:endParaRPr lang="en-US" sz="1956" dirty="0"/>
          </a:p>
          <a:p>
            <a:pPr marL="0" indent="0">
              <a:lnSpc>
                <a:spcPct val="100000"/>
              </a:lnSpc>
              <a:buNone/>
            </a:pPr>
            <a:r>
              <a:rPr lang="en-US" sz="1956" dirty="0">
                <a:latin typeface="Garamond"/>
              </a:rPr>
              <a:t>   The Ripples-Reducing Isolation in Senior Populations Project (R.I.P.P.L.E.S.) not only helps provide healthy lunches to our low-income older adults, but also provides free transportation and an opportunity to eat a hot meal and socialize with their friends each week at the local senior center.</a:t>
            </a:r>
            <a:endParaRPr lang="en-US" sz="1956" dirty="0"/>
          </a:p>
          <a:p>
            <a:pPr marL="0" indent="0">
              <a:lnSpc>
                <a:spcPct val="100000"/>
              </a:lnSpc>
              <a:buNone/>
            </a:pPr>
            <a:r>
              <a:rPr lang="en-US" sz="1956" dirty="0">
                <a:latin typeface="Garamond"/>
              </a:rPr>
              <a:t>   The Community Garden is a collaboration with Church on the Rock, which provides us with the space.  With volunteers ranging from seniors to young children, we plant and grow a community garden that not only grows produce for hungry families in our community but also helps start the youngsters on the path of gardening for themselves.  </a:t>
            </a:r>
            <a:endParaRPr lang="en-US" sz="1956" dirty="0"/>
          </a:p>
          <a:p>
            <a:pPr marL="0" indent="0">
              <a:lnSpc>
                <a:spcPct val="100000"/>
              </a:lnSpc>
              <a:buNone/>
            </a:pPr>
            <a:r>
              <a:rPr lang="en-US" sz="1956" dirty="0">
                <a:latin typeface="Garamond"/>
              </a:rPr>
              <a:t>   Enjoy browsing our 2023 Annual Report, and as you digest the statistics and read about our year, feel proud that you’ve worked with us as we strive to meet our mission: To Feed the Hungry.  As we say every year, we couldn’t do it without you.  To all of you— whether volunteer, staff, corporate sponsor, client, or donor, thank you! </a:t>
            </a:r>
            <a:endParaRPr lang="en-US" sz="1956" dirty="0">
              <a:latin typeface="Goudy Old Style"/>
            </a:endParaRPr>
          </a:p>
          <a:p>
            <a:pPr marL="0" indent="0">
              <a:lnSpc>
                <a:spcPct val="100000"/>
              </a:lnSpc>
              <a:buNone/>
            </a:pPr>
            <a:endParaRPr lang="en-US" sz="1956" dirty="0">
              <a:latin typeface="Garamond"/>
            </a:endParaRPr>
          </a:p>
          <a:p>
            <a:pPr marL="0" indent="0">
              <a:lnSpc>
                <a:spcPct val="100000"/>
              </a:lnSpc>
              <a:buNone/>
            </a:pPr>
            <a:r>
              <a:rPr lang="en-US" sz="1956" dirty="0">
                <a:latin typeface="Garamond"/>
              </a:rPr>
              <a:t>Ruth Dillard Wood                                                                                        Board President</a:t>
            </a:r>
            <a:endParaRPr lang="en-US" sz="1956" dirty="0">
              <a:latin typeface="Goudy Old Style"/>
            </a:endParaRPr>
          </a:p>
          <a:p>
            <a:pPr marL="0" indent="0">
              <a:lnSpc>
                <a:spcPct val="100000"/>
              </a:lnSpc>
              <a:buNone/>
            </a:pPr>
            <a:endParaRPr lang="en-US" sz="1956" dirty="0">
              <a:latin typeface="Garamond"/>
            </a:endParaRPr>
          </a:p>
          <a:p>
            <a:pPr>
              <a:lnSpc>
                <a:spcPct val="100000"/>
              </a:lnSpc>
            </a:pPr>
            <a:endParaRPr lang="en-US" sz="1956" dirty="0">
              <a:latin typeface="Garamond"/>
            </a:endParaRPr>
          </a:p>
          <a:p>
            <a:pPr>
              <a:lnSpc>
                <a:spcPct val="100000"/>
              </a:lnSpc>
            </a:pPr>
            <a:endParaRPr lang="en-US" sz="1956" dirty="0"/>
          </a:p>
        </p:txBody>
      </p:sp>
      <p:pic>
        <p:nvPicPr>
          <p:cNvPr id="4" name="Picture 3" descr="A group of people standing in front of a van&#10;&#10;Description automatically generated">
            <a:extLst>
              <a:ext uri="{FF2B5EF4-FFF2-40B4-BE49-F238E27FC236}">
                <a16:creationId xmlns:a16="http://schemas.microsoft.com/office/drawing/2014/main" id="{3B3DDD98-E2A4-1001-8680-483C0E0CE1A8}"/>
              </a:ext>
            </a:extLst>
          </p:cNvPr>
          <p:cNvPicPr>
            <a:picLocks noChangeAspect="1"/>
          </p:cNvPicPr>
          <p:nvPr/>
        </p:nvPicPr>
        <p:blipFill>
          <a:blip r:embed="rId3"/>
          <a:stretch>
            <a:fillRect/>
          </a:stretch>
        </p:blipFill>
        <p:spPr>
          <a:xfrm>
            <a:off x="2117764" y="2407438"/>
            <a:ext cx="4781059" cy="3585793"/>
          </a:xfrm>
          <a:prstGeom prst="rect">
            <a:avLst/>
          </a:prstGeom>
        </p:spPr>
      </p:pic>
    </p:spTree>
    <p:extLst>
      <p:ext uri="{BB962C8B-B14F-4D97-AF65-F5344CB8AC3E}">
        <p14:creationId xmlns:p14="http://schemas.microsoft.com/office/powerpoint/2010/main" val="2342971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FDC9-0F7A-2F55-B106-8C53A9EACE2F}"/>
              </a:ext>
            </a:extLst>
          </p:cNvPr>
          <p:cNvSpPr>
            <a:spLocks noGrp="1"/>
          </p:cNvSpPr>
          <p:nvPr>
            <p:ph type="title"/>
          </p:nvPr>
        </p:nvSpPr>
        <p:spPr>
          <a:xfrm>
            <a:off x="965181" y="812932"/>
            <a:ext cx="7518217" cy="1744092"/>
          </a:xfrm>
        </p:spPr>
        <p:txBody>
          <a:bodyPr/>
          <a:lstStyle/>
          <a:p>
            <a:r>
              <a:rPr lang="en-US" dirty="0"/>
              <a:t>Volunteers</a:t>
            </a:r>
          </a:p>
        </p:txBody>
      </p:sp>
      <p:pic>
        <p:nvPicPr>
          <p:cNvPr id="14" name="Picture Placeholder 13" descr="A person standing behind a table full of produce&#10;&#10;Description automatically generated">
            <a:extLst>
              <a:ext uri="{FF2B5EF4-FFF2-40B4-BE49-F238E27FC236}">
                <a16:creationId xmlns:a16="http://schemas.microsoft.com/office/drawing/2014/main" id="{BC11983A-93A1-1E38-6669-A6804599CA12}"/>
              </a:ext>
            </a:extLst>
          </p:cNvPr>
          <p:cNvPicPr>
            <a:picLocks noGrp="1" noChangeAspect="1"/>
          </p:cNvPicPr>
          <p:nvPr>
            <p:ph type="pic" idx="1"/>
          </p:nvPr>
        </p:nvPicPr>
        <p:blipFill>
          <a:blip r:embed="rId2"/>
          <a:srcRect l="15316" r="15316"/>
          <a:stretch/>
        </p:blipFill>
        <p:spPr>
          <a:xfrm rot="5400000">
            <a:off x="7474052" y="259189"/>
            <a:ext cx="3623433" cy="3534739"/>
          </a:xfrm>
        </p:spPr>
      </p:pic>
      <p:sp>
        <p:nvSpPr>
          <p:cNvPr id="4" name="Text Placeholder 3">
            <a:extLst>
              <a:ext uri="{FF2B5EF4-FFF2-40B4-BE49-F238E27FC236}">
                <a16:creationId xmlns:a16="http://schemas.microsoft.com/office/drawing/2014/main" id="{C86E7272-3ACE-0CBE-B264-E648847491D3}"/>
              </a:ext>
            </a:extLst>
          </p:cNvPr>
          <p:cNvSpPr>
            <a:spLocks noGrp="1"/>
          </p:cNvSpPr>
          <p:nvPr>
            <p:ph type="body" sz="half" idx="2"/>
          </p:nvPr>
        </p:nvSpPr>
        <p:spPr>
          <a:xfrm>
            <a:off x="965179" y="2794084"/>
            <a:ext cx="4842814" cy="7639571"/>
          </a:xfrm>
        </p:spPr>
        <p:txBody>
          <a:bodyPr vert="horz" lIns="162556" tIns="81280" rIns="162556" bIns="81280" rtlCol="0" anchor="t">
            <a:normAutofit/>
          </a:bodyPr>
          <a:lstStyle/>
          <a:p>
            <a:r>
              <a:rPr lang="en-US" dirty="0">
                <a:ea typeface="+mn-lt"/>
                <a:cs typeface="+mn-lt"/>
              </a:rPr>
              <a:t>Community volunteers are the heart of the Food Pantry: we could not function without considerable support from the five communities we serve. Volunteers shop for food, maintain the facility, move freight, bag produce, function as board members and most visibly, work at the Food Pantry when it is open for clients to pick up food. </a:t>
            </a:r>
          </a:p>
          <a:p>
            <a:r>
              <a:rPr lang="en-US" dirty="0"/>
              <a:t>In 2023, community volunteers donated over 7,000 hours to the Upper Susitna Food Pantry.</a:t>
            </a:r>
          </a:p>
        </p:txBody>
      </p:sp>
      <p:pic>
        <p:nvPicPr>
          <p:cNvPr id="6" name="Picture 5" descr="A person and person standing next to a table full of canned food&#10;&#10;Description automatically generated">
            <a:extLst>
              <a:ext uri="{FF2B5EF4-FFF2-40B4-BE49-F238E27FC236}">
                <a16:creationId xmlns:a16="http://schemas.microsoft.com/office/drawing/2014/main" id="{85EFC9A4-2FA6-E338-51BC-5F7B02D9B2A5}"/>
              </a:ext>
            </a:extLst>
          </p:cNvPr>
          <p:cNvPicPr>
            <a:picLocks noChangeAspect="1"/>
          </p:cNvPicPr>
          <p:nvPr/>
        </p:nvPicPr>
        <p:blipFill>
          <a:blip r:embed="rId3"/>
          <a:stretch>
            <a:fillRect/>
          </a:stretch>
        </p:blipFill>
        <p:spPr>
          <a:xfrm>
            <a:off x="12271030" y="214842"/>
            <a:ext cx="3534739" cy="3623434"/>
          </a:xfrm>
          <a:prstGeom prst="rect">
            <a:avLst/>
          </a:prstGeom>
        </p:spPr>
      </p:pic>
      <p:pic>
        <p:nvPicPr>
          <p:cNvPr id="7" name="Picture 6" descr="A group of women sitting at a table&#10;&#10;Description automatically generated">
            <a:extLst>
              <a:ext uri="{FF2B5EF4-FFF2-40B4-BE49-F238E27FC236}">
                <a16:creationId xmlns:a16="http://schemas.microsoft.com/office/drawing/2014/main" id="{82DEE712-9BED-FA63-C221-3827A6DD10ED}"/>
              </a:ext>
            </a:extLst>
          </p:cNvPr>
          <p:cNvPicPr>
            <a:picLocks noChangeAspect="1"/>
          </p:cNvPicPr>
          <p:nvPr/>
        </p:nvPicPr>
        <p:blipFill>
          <a:blip r:embed="rId4"/>
          <a:stretch>
            <a:fillRect/>
          </a:stretch>
        </p:blipFill>
        <p:spPr>
          <a:xfrm>
            <a:off x="7518399" y="4070481"/>
            <a:ext cx="3503934" cy="3663862"/>
          </a:xfrm>
          <a:prstGeom prst="rect">
            <a:avLst/>
          </a:prstGeom>
        </p:spPr>
      </p:pic>
      <p:pic>
        <p:nvPicPr>
          <p:cNvPr id="8" name="Picture 7" descr="A person in a red jacket and green beanie holding a box&#10;&#10;Description automatically generated">
            <a:extLst>
              <a:ext uri="{FF2B5EF4-FFF2-40B4-BE49-F238E27FC236}">
                <a16:creationId xmlns:a16="http://schemas.microsoft.com/office/drawing/2014/main" id="{D492E260-FEDF-7AE4-A754-27BFEB0D7238}"/>
              </a:ext>
            </a:extLst>
          </p:cNvPr>
          <p:cNvPicPr>
            <a:picLocks noChangeAspect="1"/>
          </p:cNvPicPr>
          <p:nvPr/>
        </p:nvPicPr>
        <p:blipFill>
          <a:blip r:embed="rId5"/>
          <a:stretch>
            <a:fillRect/>
          </a:stretch>
        </p:blipFill>
        <p:spPr>
          <a:xfrm>
            <a:off x="12271030" y="4070476"/>
            <a:ext cx="3534739" cy="3663865"/>
          </a:xfrm>
          <a:prstGeom prst="rect">
            <a:avLst/>
          </a:prstGeom>
        </p:spPr>
      </p:pic>
      <p:pic>
        <p:nvPicPr>
          <p:cNvPr id="9" name="Picture 8" descr="Two women standing next to a table with fruit&#10;&#10;Description automatically generated">
            <a:extLst>
              <a:ext uri="{FF2B5EF4-FFF2-40B4-BE49-F238E27FC236}">
                <a16:creationId xmlns:a16="http://schemas.microsoft.com/office/drawing/2014/main" id="{A46EED33-1B30-1609-9CFC-49E5AAC041DF}"/>
              </a:ext>
            </a:extLst>
          </p:cNvPr>
          <p:cNvPicPr>
            <a:picLocks noChangeAspect="1"/>
          </p:cNvPicPr>
          <p:nvPr/>
        </p:nvPicPr>
        <p:blipFill>
          <a:blip r:embed="rId6"/>
          <a:stretch>
            <a:fillRect/>
          </a:stretch>
        </p:blipFill>
        <p:spPr>
          <a:xfrm>
            <a:off x="7518399" y="8022946"/>
            <a:ext cx="3475784" cy="4012449"/>
          </a:xfrm>
          <a:prstGeom prst="rect">
            <a:avLst/>
          </a:prstGeom>
        </p:spPr>
      </p:pic>
      <p:pic>
        <p:nvPicPr>
          <p:cNvPr id="10" name="Picture 9" descr="Two women sitting at a table with papers on it&#10;&#10;Description automatically generated">
            <a:extLst>
              <a:ext uri="{FF2B5EF4-FFF2-40B4-BE49-F238E27FC236}">
                <a16:creationId xmlns:a16="http://schemas.microsoft.com/office/drawing/2014/main" id="{EFA0E5D6-4DDB-B67B-B7C9-4D3EC44AF16A}"/>
              </a:ext>
            </a:extLst>
          </p:cNvPr>
          <p:cNvPicPr>
            <a:picLocks noChangeAspect="1"/>
          </p:cNvPicPr>
          <p:nvPr/>
        </p:nvPicPr>
        <p:blipFill>
          <a:blip r:embed="rId7"/>
          <a:stretch>
            <a:fillRect/>
          </a:stretch>
        </p:blipFill>
        <p:spPr>
          <a:xfrm>
            <a:off x="12271030" y="8022946"/>
            <a:ext cx="3534739" cy="4012449"/>
          </a:xfrm>
          <a:prstGeom prst="rect">
            <a:avLst/>
          </a:prstGeom>
        </p:spPr>
      </p:pic>
      <p:pic>
        <p:nvPicPr>
          <p:cNvPr id="11" name="Picture 10" descr="A person sitting at a table with a sign and a piece of paper&#10;&#10;Description automatically generated">
            <a:extLst>
              <a:ext uri="{FF2B5EF4-FFF2-40B4-BE49-F238E27FC236}">
                <a16:creationId xmlns:a16="http://schemas.microsoft.com/office/drawing/2014/main" id="{3D2C1FC4-8E92-82C0-B2AD-651C41366760}"/>
              </a:ext>
            </a:extLst>
          </p:cNvPr>
          <p:cNvPicPr>
            <a:picLocks noChangeAspect="1"/>
          </p:cNvPicPr>
          <p:nvPr/>
        </p:nvPicPr>
        <p:blipFill>
          <a:blip r:embed="rId8"/>
          <a:stretch>
            <a:fillRect/>
          </a:stretch>
        </p:blipFill>
        <p:spPr>
          <a:xfrm>
            <a:off x="17023661" y="214844"/>
            <a:ext cx="3534740" cy="3623430"/>
          </a:xfrm>
          <a:prstGeom prst="rect">
            <a:avLst/>
          </a:prstGeom>
        </p:spPr>
      </p:pic>
      <p:pic>
        <p:nvPicPr>
          <p:cNvPr id="12" name="Picture 11" descr="A person holding a box in the snow&#10;&#10;Description automatically generated">
            <a:extLst>
              <a:ext uri="{FF2B5EF4-FFF2-40B4-BE49-F238E27FC236}">
                <a16:creationId xmlns:a16="http://schemas.microsoft.com/office/drawing/2014/main" id="{E3C222AD-C350-4F5B-0337-9407E5B5151D}"/>
              </a:ext>
            </a:extLst>
          </p:cNvPr>
          <p:cNvPicPr>
            <a:picLocks noChangeAspect="1"/>
          </p:cNvPicPr>
          <p:nvPr/>
        </p:nvPicPr>
        <p:blipFill>
          <a:blip r:embed="rId9"/>
          <a:stretch>
            <a:fillRect/>
          </a:stretch>
        </p:blipFill>
        <p:spPr>
          <a:xfrm>
            <a:off x="17023658" y="8022944"/>
            <a:ext cx="3534742" cy="4012446"/>
          </a:xfrm>
          <a:prstGeom prst="rect">
            <a:avLst/>
          </a:prstGeom>
        </p:spPr>
      </p:pic>
      <p:pic>
        <p:nvPicPr>
          <p:cNvPr id="15" name="Picture 14" descr="A person holding a bag of fruit&#10;&#10;Description automatically generated">
            <a:extLst>
              <a:ext uri="{FF2B5EF4-FFF2-40B4-BE49-F238E27FC236}">
                <a16:creationId xmlns:a16="http://schemas.microsoft.com/office/drawing/2014/main" id="{7A7E4603-CD3F-0006-819B-DAB580315C03}"/>
              </a:ext>
            </a:extLst>
          </p:cNvPr>
          <p:cNvPicPr>
            <a:picLocks noChangeAspect="1"/>
          </p:cNvPicPr>
          <p:nvPr/>
        </p:nvPicPr>
        <p:blipFill>
          <a:blip r:embed="rId10"/>
          <a:stretch>
            <a:fillRect/>
          </a:stretch>
        </p:blipFill>
        <p:spPr>
          <a:xfrm>
            <a:off x="17023658" y="4069556"/>
            <a:ext cx="3534741" cy="3663865"/>
          </a:xfrm>
          <a:prstGeom prst="rect">
            <a:avLst/>
          </a:prstGeom>
        </p:spPr>
      </p:pic>
    </p:spTree>
    <p:extLst>
      <p:ext uri="{BB962C8B-B14F-4D97-AF65-F5344CB8AC3E}">
        <p14:creationId xmlns:p14="http://schemas.microsoft.com/office/powerpoint/2010/main" val="388759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7184-66CC-2750-55DA-2A6700EECF5B}"/>
              </a:ext>
            </a:extLst>
          </p:cNvPr>
          <p:cNvSpPr>
            <a:spLocks noGrp="1"/>
          </p:cNvSpPr>
          <p:nvPr>
            <p:ph type="title"/>
          </p:nvPr>
        </p:nvSpPr>
        <p:spPr>
          <a:xfrm>
            <a:off x="1558529" y="617838"/>
            <a:ext cx="6310333" cy="1260389"/>
          </a:xfrm>
        </p:spPr>
        <p:txBody>
          <a:bodyPr anchor="b">
            <a:normAutofit/>
          </a:bodyPr>
          <a:lstStyle/>
          <a:p>
            <a:r>
              <a:rPr lang="en-US" sz="5700" b="1" dirty="0"/>
              <a:t>Our Impact</a:t>
            </a:r>
          </a:p>
        </p:txBody>
      </p:sp>
      <p:sp>
        <p:nvSpPr>
          <p:cNvPr id="5" name="Content Placeholder 4">
            <a:extLst>
              <a:ext uri="{FF2B5EF4-FFF2-40B4-BE49-F238E27FC236}">
                <a16:creationId xmlns:a16="http://schemas.microsoft.com/office/drawing/2014/main" id="{D0F4ED57-82A9-6E2F-F0DB-EF3DF2F3424D}"/>
              </a:ext>
            </a:extLst>
          </p:cNvPr>
          <p:cNvSpPr>
            <a:spLocks noGrp="1"/>
          </p:cNvSpPr>
          <p:nvPr>
            <p:ph idx="1"/>
          </p:nvPr>
        </p:nvSpPr>
        <p:spPr>
          <a:xfrm>
            <a:off x="469557" y="2199503"/>
            <a:ext cx="7957751" cy="9712411"/>
          </a:xfrm>
        </p:spPr>
        <p:txBody>
          <a:bodyPr vert="horz" lIns="162556" tIns="81280" rIns="162556" bIns="81280" rtlCol="0" anchor="t">
            <a:normAutofit/>
          </a:bodyPr>
          <a:lstStyle/>
          <a:p>
            <a:pPr marL="0" indent="0" algn="ctr">
              <a:buNone/>
            </a:pPr>
            <a:r>
              <a:rPr lang="en-US" sz="3500" dirty="0">
                <a:latin typeface="ADLaM Display" panose="02010000000000000000" pitchFamily="2" charset="0"/>
                <a:ea typeface="ADLaM Display" panose="02010000000000000000" pitchFamily="2" charset="0"/>
                <a:cs typeface="ADLaM Display" panose="02010000000000000000" pitchFamily="2" charset="0"/>
              </a:rPr>
              <a:t> </a:t>
            </a:r>
            <a:r>
              <a:rPr lang="en-US" sz="4000" dirty="0">
                <a:latin typeface="ADLaM Display" panose="02010000000000000000" pitchFamily="2" charset="0"/>
                <a:ea typeface="ADLaM Display" panose="02010000000000000000" pitchFamily="2" charset="0"/>
                <a:cs typeface="ADLaM Display" panose="02010000000000000000" pitchFamily="2" charset="0"/>
              </a:rPr>
              <a:t>2023 USFP Distributions</a:t>
            </a:r>
          </a:p>
          <a:p>
            <a:pPr marL="0" indent="0" algn="ctr">
              <a:buNone/>
            </a:pPr>
            <a:r>
              <a:rPr lang="en-US" sz="3500" dirty="0">
                <a:latin typeface="ADLaM Display" panose="02010000000000000000" pitchFamily="2" charset="0"/>
                <a:ea typeface="ADLaM Display" panose="02010000000000000000" pitchFamily="2" charset="0"/>
                <a:cs typeface="ADLaM Display" panose="02010000000000000000" pitchFamily="2" charset="0"/>
              </a:rPr>
              <a:t> </a:t>
            </a:r>
          </a:p>
          <a:p>
            <a:r>
              <a:rPr lang="en-US" sz="3500" dirty="0">
                <a:latin typeface="ADLaM Display" panose="02010000000000000000" pitchFamily="2" charset="0"/>
                <a:ea typeface="ADLaM Display" panose="02010000000000000000" pitchFamily="2" charset="0"/>
                <a:cs typeface="ADLaM Display" panose="02010000000000000000" pitchFamily="2" charset="0"/>
              </a:rPr>
              <a:t> 248,955 pounds of food </a:t>
            </a:r>
          </a:p>
          <a:p>
            <a:r>
              <a:rPr lang="en-US" sz="3500" dirty="0">
                <a:latin typeface="ADLaM Display" panose="02010000000000000000" pitchFamily="2" charset="0"/>
                <a:ea typeface="ADLaM Display" panose="02010000000000000000" pitchFamily="2" charset="0"/>
                <a:cs typeface="ADLaM Display" panose="02010000000000000000" pitchFamily="2" charset="0"/>
              </a:rPr>
              <a:t>791 Summer Lunches</a:t>
            </a:r>
          </a:p>
          <a:p>
            <a:r>
              <a:rPr lang="en-US" sz="3500" dirty="0">
                <a:latin typeface="ADLaM Display" panose="02010000000000000000" pitchFamily="2" charset="0"/>
                <a:ea typeface="ADLaM Display" panose="02010000000000000000" pitchFamily="2" charset="0"/>
                <a:cs typeface="ADLaM Display" panose="02010000000000000000" pitchFamily="2" charset="0"/>
              </a:rPr>
              <a:t>700 Summer Backpacks</a:t>
            </a:r>
          </a:p>
          <a:p>
            <a:r>
              <a:rPr lang="en-US" sz="3500" dirty="0">
                <a:latin typeface="ADLaM Display" panose="02010000000000000000" pitchFamily="2" charset="0"/>
                <a:ea typeface="ADLaM Display" panose="02010000000000000000" pitchFamily="2" charset="0"/>
                <a:cs typeface="ADLaM Display" panose="02010000000000000000" pitchFamily="2" charset="0"/>
              </a:rPr>
              <a:t>1851 Senior Meals</a:t>
            </a:r>
          </a:p>
          <a:p>
            <a:r>
              <a:rPr lang="en-US" sz="3500" dirty="0">
                <a:latin typeface="ADLaM Display" panose="02010000000000000000" pitchFamily="2" charset="0"/>
                <a:ea typeface="ADLaM Display" panose="02010000000000000000" pitchFamily="2" charset="0"/>
                <a:cs typeface="ADLaM Display" panose="02010000000000000000" pitchFamily="2" charset="0"/>
              </a:rPr>
              <a:t>160 School Break Bags</a:t>
            </a:r>
          </a:p>
          <a:p>
            <a:r>
              <a:rPr lang="en-US" sz="3500" dirty="0">
                <a:latin typeface="ADLaM Display" panose="02010000000000000000" pitchFamily="2" charset="0"/>
                <a:ea typeface="ADLaM Display" panose="02010000000000000000" pitchFamily="2" charset="0"/>
                <a:cs typeface="ADLaM Display" panose="02010000000000000000" pitchFamily="2" charset="0"/>
              </a:rPr>
              <a:t>1,540 Weekend Brown Bags</a:t>
            </a:r>
          </a:p>
          <a:p>
            <a:r>
              <a:rPr lang="en-US" sz="3500" dirty="0">
                <a:latin typeface="ADLaM Display" panose="02010000000000000000" pitchFamily="2" charset="0"/>
                <a:ea typeface="ADLaM Display" panose="02010000000000000000" pitchFamily="2" charset="0"/>
                <a:cs typeface="ADLaM Display" panose="02010000000000000000" pitchFamily="2" charset="0"/>
              </a:rPr>
              <a:t>192 Thanksgiving Meal Boxes</a:t>
            </a:r>
          </a:p>
          <a:p>
            <a:r>
              <a:rPr lang="en-US" sz="3500" dirty="0">
                <a:latin typeface="ADLaM Display" panose="02010000000000000000" pitchFamily="2" charset="0"/>
                <a:ea typeface="ADLaM Display" panose="02010000000000000000" pitchFamily="2" charset="0"/>
                <a:cs typeface="ADLaM Display" panose="02010000000000000000" pitchFamily="2" charset="0"/>
              </a:rPr>
              <a:t>182 Christmas Meal boxes</a:t>
            </a:r>
          </a:p>
          <a:p>
            <a:endParaRPr lang="en-US" sz="3500" dirty="0">
              <a:latin typeface="ADLaM Display" panose="02010000000000000000" pitchFamily="2" charset="0"/>
              <a:ea typeface="ADLaM Display" panose="02010000000000000000" pitchFamily="2" charset="0"/>
              <a:cs typeface="ADLaM Display" panose="02010000000000000000" pitchFamily="2" charset="0"/>
            </a:endParaRPr>
          </a:p>
          <a:p>
            <a:endParaRPr lang="en-US" sz="3500" dirty="0">
              <a:latin typeface="ADLaM Display" panose="02010000000000000000" pitchFamily="2" charset="0"/>
              <a:ea typeface="ADLaM Display" panose="02010000000000000000" pitchFamily="2" charset="0"/>
              <a:cs typeface="ADLaM Display" panose="02010000000000000000" pitchFamily="2" charset="0"/>
            </a:endParaRPr>
          </a:p>
          <a:p>
            <a:pPr lvl="2"/>
            <a:endParaRPr lang="en-US" sz="3500" dirty="0"/>
          </a:p>
          <a:p>
            <a:pPr lvl="2"/>
            <a:endParaRPr lang="en-US" sz="3500" dirty="0"/>
          </a:p>
          <a:p>
            <a:pPr lvl="2"/>
            <a:endParaRPr lang="en-US" sz="3500" dirty="0"/>
          </a:p>
          <a:p>
            <a:pPr marL="0" indent="0">
              <a:buNone/>
            </a:pPr>
            <a:endParaRPr lang="en-US" sz="3500" dirty="0"/>
          </a:p>
          <a:p>
            <a:endParaRPr lang="en-US" sz="3500" dirty="0"/>
          </a:p>
          <a:p>
            <a:endParaRPr lang="en-US" sz="3500" dirty="0"/>
          </a:p>
          <a:p>
            <a:endParaRPr lang="en-US" sz="3500" dirty="0"/>
          </a:p>
        </p:txBody>
      </p:sp>
      <p:pic>
        <p:nvPicPr>
          <p:cNvPr id="7" name="Picture 6" descr="Open bags of varieties grain seeds">
            <a:extLst>
              <a:ext uri="{FF2B5EF4-FFF2-40B4-BE49-F238E27FC236}">
                <a16:creationId xmlns:a16="http://schemas.microsoft.com/office/drawing/2014/main" id="{6E3E43CC-94EB-DC4A-4440-778CB0405AE5}"/>
              </a:ext>
            </a:extLst>
          </p:cNvPr>
          <p:cNvPicPr>
            <a:picLocks noChangeAspect="1"/>
          </p:cNvPicPr>
          <p:nvPr/>
        </p:nvPicPr>
        <p:blipFill>
          <a:blip r:embed="rId2"/>
          <a:srcRect l="4815" r="12826" b="1"/>
          <a:stretch/>
        </p:blipFill>
        <p:spPr>
          <a:xfrm>
            <a:off x="9047322" y="1559845"/>
            <a:ext cx="11062179" cy="8965504"/>
          </a:xfrm>
          <a:prstGeom prst="rect">
            <a:avLst/>
          </a:prstGeom>
        </p:spPr>
      </p:pic>
      <p:grpSp>
        <p:nvGrpSpPr>
          <p:cNvPr id="20" name="Group 19">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47322" y="10415694"/>
            <a:ext cx="11068997" cy="219312"/>
            <a:chOff x="7015162" y="5858828"/>
            <a:chExt cx="4300544" cy="123363"/>
          </a:xfrm>
        </p:grpSpPr>
        <p:sp>
          <p:nvSpPr>
            <p:cNvPr id="21" name="Rectangle 20">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88014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17FB-9E1E-ACBD-A429-40914D073551}"/>
              </a:ext>
            </a:extLst>
          </p:cNvPr>
          <p:cNvSpPr>
            <a:spLocks noGrp="1"/>
          </p:cNvSpPr>
          <p:nvPr>
            <p:ph type="title"/>
          </p:nvPr>
        </p:nvSpPr>
        <p:spPr>
          <a:xfrm>
            <a:off x="979292" y="649248"/>
            <a:ext cx="19715561" cy="2356498"/>
          </a:xfrm>
        </p:spPr>
        <p:txBody>
          <a:bodyPr vert="horz" lIns="162556" tIns="81280" rIns="162556" bIns="81280" rtlCol="0" anchor="ctr">
            <a:normAutofit/>
          </a:bodyPr>
          <a:lstStyle/>
          <a:p>
            <a:r>
              <a:rPr lang="en-US" sz="7200" b="1" dirty="0">
                <a:latin typeface="Amasis MT Pro Black" panose="02040A04050005020304" pitchFamily="18" charset="0"/>
              </a:rPr>
              <a:t>Teamwork</a:t>
            </a:r>
          </a:p>
        </p:txBody>
      </p:sp>
      <p:sp>
        <p:nvSpPr>
          <p:cNvPr id="3" name="Text Placeholder 2">
            <a:extLst>
              <a:ext uri="{FF2B5EF4-FFF2-40B4-BE49-F238E27FC236}">
                <a16:creationId xmlns:a16="http://schemas.microsoft.com/office/drawing/2014/main" id="{97398280-E873-6E70-DDA3-94B93E2FCC8F}"/>
              </a:ext>
            </a:extLst>
          </p:cNvPr>
          <p:cNvSpPr>
            <a:spLocks/>
          </p:cNvSpPr>
          <p:nvPr/>
        </p:nvSpPr>
        <p:spPr>
          <a:xfrm>
            <a:off x="973646" y="4431789"/>
            <a:ext cx="9875423" cy="1077061"/>
          </a:xfrm>
          <a:prstGeom prst="rect">
            <a:avLst/>
          </a:prstGeom>
        </p:spPr>
        <p:txBody>
          <a:bodyPr>
            <a:normAutofit/>
          </a:bodyPr>
          <a:lstStyle/>
          <a:p>
            <a:pPr defTabSz="802893">
              <a:spcAft>
                <a:spcPts val="1075"/>
              </a:spcAft>
            </a:pPr>
            <a:r>
              <a:rPr lang="en-US" sz="3160" dirty="0">
                <a:latin typeface="Aharoni" panose="02010803020104030203" pitchFamily="2" charset="-79"/>
                <a:cs typeface="Aharoni" panose="02010803020104030203" pitchFamily="2" charset="-79"/>
              </a:rPr>
              <a:t>Staff</a:t>
            </a:r>
            <a:endParaRPr lang="en-US" sz="3201" dirty="0">
              <a:latin typeface="Aharoni" panose="02010803020104030203" pitchFamily="2" charset="-79"/>
              <a:cs typeface="Aharoni" panose="02010803020104030203" pitchFamily="2" charset="-79"/>
            </a:endParaRPr>
          </a:p>
        </p:txBody>
      </p:sp>
      <p:sp>
        <p:nvSpPr>
          <p:cNvPr id="4" name="Content Placeholder 3">
            <a:extLst>
              <a:ext uri="{FF2B5EF4-FFF2-40B4-BE49-F238E27FC236}">
                <a16:creationId xmlns:a16="http://schemas.microsoft.com/office/drawing/2014/main" id="{92BFC90B-A9A7-279C-E09A-75FC7A890837}"/>
              </a:ext>
            </a:extLst>
          </p:cNvPr>
          <p:cNvSpPr>
            <a:spLocks/>
          </p:cNvSpPr>
          <p:nvPr/>
        </p:nvSpPr>
        <p:spPr>
          <a:xfrm>
            <a:off x="973646" y="5115698"/>
            <a:ext cx="9875423" cy="3361037"/>
          </a:xfrm>
          <a:prstGeom prst="rect">
            <a:avLst/>
          </a:prstGeom>
        </p:spPr>
        <p:txBody>
          <a:bodyPr>
            <a:normAutofit/>
          </a:bodyPr>
          <a:lstStyle/>
          <a:p>
            <a:pPr defTabSz="802893">
              <a:spcAft>
                <a:spcPts val="1075"/>
              </a:spcAft>
            </a:pPr>
            <a:r>
              <a:rPr lang="en-US" sz="2810" dirty="0" err="1">
                <a:latin typeface="Aharoni" panose="020F0502020204030204" pitchFamily="2" charset="-79"/>
                <a:cs typeface="Aharoni" panose="020F0502020204030204" pitchFamily="2" charset="-79"/>
              </a:rPr>
              <a:t>LouAnne</a:t>
            </a:r>
            <a:r>
              <a:rPr lang="en-US" sz="2810" dirty="0">
                <a:latin typeface="Aharoni" panose="020F0502020204030204" pitchFamily="2" charset="-79"/>
                <a:cs typeface="Aharoni" panose="020F0502020204030204" pitchFamily="2" charset="-79"/>
              </a:rPr>
              <a:t> Carroll-</a:t>
            </a:r>
            <a:r>
              <a:rPr lang="en-US" sz="2810" dirty="0" err="1">
                <a:latin typeface="Aharoni" panose="020F0502020204030204" pitchFamily="2" charset="-79"/>
                <a:cs typeface="Aharoni" panose="020F0502020204030204" pitchFamily="2" charset="-79"/>
              </a:rPr>
              <a:t>Tysdal</a:t>
            </a:r>
            <a:r>
              <a:rPr lang="en-US" sz="2810" dirty="0">
                <a:latin typeface="Aharoni" panose="020F0502020204030204" pitchFamily="2" charset="-79"/>
                <a:cs typeface="Aharoni" panose="020F0502020204030204" pitchFamily="2" charset="-79"/>
              </a:rPr>
              <a:t>        	Executive Director</a:t>
            </a:r>
          </a:p>
          <a:p>
            <a:pPr defTabSz="802893">
              <a:spcAft>
                <a:spcPts val="1075"/>
              </a:spcAft>
            </a:pPr>
            <a:r>
              <a:rPr lang="en-US" sz="2810" dirty="0">
                <a:latin typeface="Aharoni" panose="020F0502020204030204" pitchFamily="2" charset="-79"/>
                <a:cs typeface="Aharoni" panose="020F0502020204030204" pitchFamily="2" charset="-79"/>
              </a:rPr>
              <a:t>Vickey McDonald	         	Senior Program Associate</a:t>
            </a:r>
          </a:p>
          <a:p>
            <a:pPr defTabSz="802893">
              <a:spcAft>
                <a:spcPts val="1075"/>
              </a:spcAft>
            </a:pPr>
            <a:r>
              <a:rPr lang="en-US" sz="2810" dirty="0">
                <a:latin typeface="Aharoni" panose="020F0502020204030204" pitchFamily="2" charset="-79"/>
                <a:cs typeface="Aharoni" panose="020F0502020204030204" pitchFamily="2" charset="-79"/>
              </a:rPr>
              <a:t>Derek McDonald		        Mobile Food Pantry Driver</a:t>
            </a:r>
          </a:p>
          <a:p>
            <a:pPr defTabSz="802893">
              <a:spcAft>
                <a:spcPts val="1075"/>
              </a:spcAft>
            </a:pPr>
            <a:r>
              <a:rPr lang="en-US" sz="2810" dirty="0">
                <a:latin typeface="Aharoni" panose="020F0502020204030204" pitchFamily="2" charset="-79"/>
                <a:cs typeface="Aharoni" panose="020F0502020204030204" pitchFamily="2" charset="-79"/>
              </a:rPr>
              <a:t>Jeff Richards		                Mobile Food Pantry </a:t>
            </a:r>
          </a:p>
          <a:p>
            <a:pPr defTabSz="802893">
              <a:spcAft>
                <a:spcPts val="1075"/>
              </a:spcAft>
            </a:pPr>
            <a:r>
              <a:rPr lang="en-US" sz="2810" dirty="0">
                <a:latin typeface="Aharoni" panose="020F0502020204030204" pitchFamily="2" charset="-79"/>
                <a:cs typeface="Aharoni" panose="020F0502020204030204" pitchFamily="2" charset="-79"/>
              </a:rPr>
              <a:t>Heather Christiansen		</a:t>
            </a:r>
            <a:r>
              <a:rPr lang="en-US" sz="2810" dirty="0" err="1">
                <a:latin typeface="Aharoni" panose="020F0502020204030204" pitchFamily="2" charset="-79"/>
                <a:cs typeface="Aharoni" panose="020F0502020204030204" pitchFamily="2" charset="-79"/>
              </a:rPr>
              <a:t>BookKeeper</a:t>
            </a:r>
            <a:endParaRPr lang="en-US" sz="2810" dirty="0">
              <a:latin typeface="Aharoni" panose="020F0502020204030204" pitchFamily="2" charset="-79"/>
              <a:cs typeface="Aharoni" panose="020F0502020204030204" pitchFamily="2" charset="-79"/>
            </a:endParaRPr>
          </a:p>
          <a:p>
            <a:pPr defTabSz="802893">
              <a:spcAft>
                <a:spcPts val="1075"/>
              </a:spcAft>
            </a:pPr>
            <a:endParaRPr lang="en-US" sz="2810" dirty="0">
              <a:latin typeface="Aharoni" panose="020F0502020204030204" pitchFamily="2" charset="-79"/>
              <a:cs typeface="Aharoni" panose="020F0502020204030204" pitchFamily="2" charset="-79"/>
            </a:endParaRPr>
          </a:p>
          <a:p>
            <a:pPr>
              <a:spcAft>
                <a:spcPts val="1068"/>
              </a:spcAft>
            </a:pPr>
            <a:endParaRPr lang="en-US" sz="2844" dirty="0"/>
          </a:p>
        </p:txBody>
      </p:sp>
      <p:sp>
        <p:nvSpPr>
          <p:cNvPr id="5" name="Text Placeholder 4">
            <a:extLst>
              <a:ext uri="{FF2B5EF4-FFF2-40B4-BE49-F238E27FC236}">
                <a16:creationId xmlns:a16="http://schemas.microsoft.com/office/drawing/2014/main" id="{696A9194-3C36-FC63-6B1F-1C92E176A90C}"/>
              </a:ext>
            </a:extLst>
          </p:cNvPr>
          <p:cNvSpPr>
            <a:spLocks/>
          </p:cNvSpPr>
          <p:nvPr/>
        </p:nvSpPr>
        <p:spPr>
          <a:xfrm>
            <a:off x="12186745" y="6096000"/>
            <a:ext cx="8508107" cy="1070918"/>
          </a:xfrm>
          <a:prstGeom prst="rect">
            <a:avLst/>
          </a:prstGeom>
        </p:spPr>
        <p:txBody>
          <a:bodyPr>
            <a:normAutofit/>
          </a:bodyPr>
          <a:lstStyle/>
          <a:p>
            <a:pPr defTabSz="802893">
              <a:spcAft>
                <a:spcPts val="1075"/>
              </a:spcAft>
            </a:pPr>
            <a:r>
              <a:rPr lang="en-US" sz="3160" dirty="0">
                <a:latin typeface="Aharoni" panose="02010803020104030203" pitchFamily="2" charset="-79"/>
                <a:cs typeface="Aharoni" panose="02010803020104030203" pitchFamily="2" charset="-79"/>
              </a:rPr>
              <a:t>Board of Directors</a:t>
            </a:r>
            <a:endParaRPr lang="en-US" sz="3201" dirty="0">
              <a:latin typeface="Aharoni" panose="02010803020104030203" pitchFamily="2" charset="-79"/>
              <a:cs typeface="Aharoni" panose="02010803020104030203" pitchFamily="2" charset="-79"/>
            </a:endParaRPr>
          </a:p>
        </p:txBody>
      </p:sp>
      <p:sp>
        <p:nvSpPr>
          <p:cNvPr id="6" name="Content Placeholder 5">
            <a:extLst>
              <a:ext uri="{FF2B5EF4-FFF2-40B4-BE49-F238E27FC236}">
                <a16:creationId xmlns:a16="http://schemas.microsoft.com/office/drawing/2014/main" id="{3D2D0E2D-EA2A-3F79-BB27-BB32597433A5}"/>
              </a:ext>
            </a:extLst>
          </p:cNvPr>
          <p:cNvSpPr>
            <a:spLocks/>
          </p:cNvSpPr>
          <p:nvPr/>
        </p:nvSpPr>
        <p:spPr>
          <a:xfrm>
            <a:off x="12186745" y="6934886"/>
            <a:ext cx="8508107" cy="4260335"/>
          </a:xfrm>
          <a:prstGeom prst="rect">
            <a:avLst/>
          </a:prstGeom>
        </p:spPr>
        <p:txBody>
          <a:bodyPr>
            <a:normAutofit/>
          </a:bodyPr>
          <a:lstStyle/>
          <a:p>
            <a:pPr defTabSz="802893">
              <a:spcAft>
                <a:spcPts val="1075"/>
              </a:spcAft>
            </a:pPr>
            <a:r>
              <a:rPr lang="en-US" sz="2810" dirty="0">
                <a:latin typeface="Aharoni" panose="02010803020104030203" pitchFamily="2" charset="-79"/>
                <a:cs typeface="Aharoni" panose="02010803020104030203" pitchFamily="2" charset="-79"/>
              </a:rPr>
              <a:t>Ruth Wood		           President</a:t>
            </a:r>
          </a:p>
          <a:p>
            <a:pPr defTabSz="802893">
              <a:spcAft>
                <a:spcPts val="1075"/>
              </a:spcAft>
            </a:pPr>
            <a:r>
              <a:rPr lang="en-US" sz="2810" dirty="0">
                <a:latin typeface="Aharoni" panose="02010803020104030203" pitchFamily="2" charset="-79"/>
                <a:cs typeface="Aharoni" panose="02010803020104030203" pitchFamily="2" charset="-79"/>
              </a:rPr>
              <a:t>Alison McCullough		   Vice President</a:t>
            </a:r>
          </a:p>
          <a:p>
            <a:pPr defTabSz="802893">
              <a:spcAft>
                <a:spcPts val="1075"/>
              </a:spcAft>
            </a:pPr>
            <a:r>
              <a:rPr lang="en-US" sz="2810" dirty="0">
                <a:latin typeface="Aharoni" panose="02010803020104030203" pitchFamily="2" charset="-79"/>
                <a:cs typeface="Aharoni" panose="02010803020104030203" pitchFamily="2" charset="-79"/>
              </a:rPr>
              <a:t>Becky </a:t>
            </a:r>
            <a:r>
              <a:rPr lang="en-US" sz="2810" dirty="0" err="1">
                <a:latin typeface="Aharoni" panose="02010803020104030203" pitchFamily="2" charset="-79"/>
                <a:cs typeface="Aharoni" panose="02010803020104030203" pitchFamily="2" charset="-79"/>
              </a:rPr>
              <a:t>Hrdy</a:t>
            </a:r>
            <a:r>
              <a:rPr lang="en-US" sz="2810" dirty="0">
                <a:latin typeface="Aharoni" panose="02010803020104030203" pitchFamily="2" charset="-79"/>
                <a:cs typeface="Aharoni" panose="02010803020104030203" pitchFamily="2" charset="-79"/>
              </a:rPr>
              <a:t>		           Secretary</a:t>
            </a:r>
          </a:p>
          <a:p>
            <a:pPr defTabSz="802893">
              <a:spcAft>
                <a:spcPts val="1075"/>
              </a:spcAft>
            </a:pPr>
            <a:r>
              <a:rPr lang="en-US" sz="2810" dirty="0">
                <a:latin typeface="Aharoni" panose="02010803020104030203" pitchFamily="2" charset="-79"/>
                <a:cs typeface="Aharoni" panose="02010803020104030203" pitchFamily="2" charset="-79"/>
              </a:rPr>
              <a:t>Michelle Puryear	           Treasurer</a:t>
            </a:r>
          </a:p>
          <a:p>
            <a:pPr defTabSz="802893">
              <a:spcAft>
                <a:spcPts val="1075"/>
              </a:spcAft>
            </a:pPr>
            <a:r>
              <a:rPr lang="en-US" sz="2810" dirty="0">
                <a:latin typeface="Aharoni" panose="02010803020104030203" pitchFamily="2" charset="-79"/>
                <a:cs typeface="Aharoni" panose="02010803020104030203" pitchFamily="2" charset="-79"/>
              </a:rPr>
              <a:t>Kathy Ernst		           Director</a:t>
            </a:r>
          </a:p>
          <a:p>
            <a:pPr defTabSz="802893">
              <a:spcAft>
                <a:spcPts val="1075"/>
              </a:spcAft>
            </a:pPr>
            <a:r>
              <a:rPr lang="en-US" sz="2810" dirty="0" err="1">
                <a:latin typeface="Aharoni" panose="02010803020104030203" pitchFamily="2" charset="-79"/>
                <a:cs typeface="Aharoni" panose="02010803020104030203" pitchFamily="2" charset="-79"/>
              </a:rPr>
              <a:t>Rendel</a:t>
            </a:r>
            <a:r>
              <a:rPr lang="en-US" sz="2810" dirty="0">
                <a:latin typeface="Aharoni" panose="02010803020104030203" pitchFamily="2" charset="-79"/>
                <a:cs typeface="Aharoni" panose="02010803020104030203" pitchFamily="2" charset="-79"/>
              </a:rPr>
              <a:t> Dey		           Director	</a:t>
            </a:r>
            <a:r>
              <a:rPr lang="en-US" sz="2810" dirty="0"/>
              <a:t>	</a:t>
            </a:r>
            <a:endParaRPr lang="en-US" sz="2844" dirty="0"/>
          </a:p>
        </p:txBody>
      </p:sp>
    </p:spTree>
    <p:extLst>
      <p:ext uri="{BB962C8B-B14F-4D97-AF65-F5344CB8AC3E}">
        <p14:creationId xmlns:p14="http://schemas.microsoft.com/office/powerpoint/2010/main" val="4267081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666D11C-D0B9-56FB-1971-287A1C4D4C20}"/>
              </a:ext>
            </a:extLst>
          </p:cNvPr>
          <p:cNvSpPr txBox="1"/>
          <p:nvPr/>
        </p:nvSpPr>
        <p:spPr>
          <a:xfrm>
            <a:off x="1408670" y="939114"/>
            <a:ext cx="4324865" cy="5909310"/>
          </a:xfrm>
          <a:prstGeom prst="rect">
            <a:avLst/>
          </a:prstGeom>
          <a:noFill/>
        </p:spPr>
        <p:txBody>
          <a:bodyPr wrap="square" rtlCol="0">
            <a:spAutoFit/>
          </a:bodyPr>
          <a:lstStyle/>
          <a:p>
            <a:pPr algn="ctr"/>
            <a:r>
              <a:rPr lang="en-US" dirty="0"/>
              <a:t>Income</a:t>
            </a:r>
          </a:p>
          <a:p>
            <a:pPr algn="ctr"/>
            <a:r>
              <a:rPr lang="en-US" dirty="0"/>
              <a:t>Fundraising				47,834.62</a:t>
            </a:r>
          </a:p>
          <a:p>
            <a:pPr algn="ctr"/>
            <a:r>
              <a:rPr lang="en-US" dirty="0"/>
              <a:t>Grants			                 192,769.00</a:t>
            </a:r>
          </a:p>
          <a:p>
            <a:pPr algn="ctr"/>
            <a:r>
              <a:rPr lang="en-US" dirty="0"/>
              <a:t>Sustaining Donor			14,954.48</a:t>
            </a:r>
          </a:p>
          <a:p>
            <a:pPr algn="ctr"/>
            <a:r>
              <a:rPr lang="en-US" dirty="0"/>
              <a:t>Hunger Is				      581.53</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Total Income</a:t>
            </a:r>
          </a:p>
          <a:p>
            <a:pPr algn="ctr"/>
            <a:r>
              <a:rPr lang="en-US" dirty="0"/>
              <a:t>264,083.65</a:t>
            </a:r>
          </a:p>
          <a:p>
            <a:endParaRPr lang="en-US" dirty="0"/>
          </a:p>
        </p:txBody>
      </p:sp>
      <p:sp>
        <p:nvSpPr>
          <p:cNvPr id="13" name="TextBox 12">
            <a:extLst>
              <a:ext uri="{FF2B5EF4-FFF2-40B4-BE49-F238E27FC236}">
                <a16:creationId xmlns:a16="http://schemas.microsoft.com/office/drawing/2014/main" id="{D6940024-6769-23D8-1AFD-59A9BC720C8E}"/>
              </a:ext>
            </a:extLst>
          </p:cNvPr>
          <p:cNvSpPr txBox="1"/>
          <p:nvPr/>
        </p:nvSpPr>
        <p:spPr>
          <a:xfrm>
            <a:off x="8155460" y="939115"/>
            <a:ext cx="5560540" cy="5909310"/>
          </a:xfrm>
          <a:prstGeom prst="rect">
            <a:avLst/>
          </a:prstGeom>
          <a:noFill/>
        </p:spPr>
        <p:txBody>
          <a:bodyPr wrap="square" rtlCol="0">
            <a:spAutoFit/>
          </a:bodyPr>
          <a:lstStyle/>
          <a:p>
            <a:pPr algn="ctr"/>
            <a:r>
              <a:rPr lang="en-US" dirty="0"/>
              <a:t>Expense</a:t>
            </a:r>
          </a:p>
          <a:p>
            <a:r>
              <a:rPr lang="en-US" dirty="0"/>
              <a:t>Community Outreach				  1,227.28</a:t>
            </a:r>
          </a:p>
          <a:p>
            <a:r>
              <a:rPr lang="en-US" dirty="0"/>
              <a:t>Food					     	       132,816.56</a:t>
            </a:r>
          </a:p>
          <a:p>
            <a:r>
              <a:rPr lang="en-US" dirty="0"/>
              <a:t>Garden Expense			                      1,358.88</a:t>
            </a:r>
          </a:p>
          <a:p>
            <a:r>
              <a:rPr lang="en-US" dirty="0"/>
              <a:t>Fuel Assistance		  	                       8,638.72</a:t>
            </a:r>
          </a:p>
          <a:p>
            <a:r>
              <a:rPr lang="en-US" dirty="0"/>
              <a:t>Insurance			                                 1,835.00</a:t>
            </a:r>
          </a:p>
          <a:p>
            <a:r>
              <a:rPr lang="en-US" dirty="0"/>
              <a:t>License &amp; Fees			                           185.60</a:t>
            </a:r>
          </a:p>
          <a:p>
            <a:r>
              <a:rPr lang="en-US" dirty="0"/>
              <a:t>Membership					                 735.00</a:t>
            </a:r>
          </a:p>
          <a:p>
            <a:r>
              <a:rPr lang="en-US" dirty="0"/>
              <a:t>Operations					           12,793.82</a:t>
            </a:r>
          </a:p>
          <a:p>
            <a:r>
              <a:rPr lang="en-US" dirty="0"/>
              <a:t>Payroll						           69,726.58</a:t>
            </a:r>
          </a:p>
          <a:p>
            <a:r>
              <a:rPr lang="en-US" dirty="0"/>
              <a:t>Personal Care	  		    	             1,051.16	</a:t>
            </a:r>
          </a:p>
          <a:p>
            <a:r>
              <a:rPr lang="en-US" dirty="0"/>
              <a:t>Travel						 	          25.94</a:t>
            </a:r>
          </a:p>
          <a:p>
            <a:r>
              <a:rPr lang="en-US" dirty="0"/>
              <a:t>Utilities						              6,654.95</a:t>
            </a:r>
          </a:p>
          <a:p>
            <a:r>
              <a:rPr lang="en-US" dirty="0"/>
              <a:t>Vehicle Expense				           11,381.84</a:t>
            </a:r>
          </a:p>
          <a:p>
            <a:pPr algn="ctr"/>
            <a:endParaRPr lang="en-US" dirty="0"/>
          </a:p>
          <a:p>
            <a:pPr algn="ctr"/>
            <a:endParaRPr lang="en-US" dirty="0"/>
          </a:p>
          <a:p>
            <a:pPr algn="ctr"/>
            <a:endParaRPr lang="en-US" dirty="0"/>
          </a:p>
          <a:p>
            <a:pPr algn="ctr"/>
            <a:endParaRPr lang="en-US" dirty="0"/>
          </a:p>
          <a:p>
            <a:pPr algn="ctr"/>
            <a:r>
              <a:rPr lang="en-US" dirty="0"/>
              <a:t>Total Expense</a:t>
            </a:r>
          </a:p>
          <a:p>
            <a:pPr algn="ctr"/>
            <a:r>
              <a:rPr lang="en-US" dirty="0"/>
              <a:t>251.461.46	</a:t>
            </a:r>
          </a:p>
          <a:p>
            <a:endParaRPr lang="en-US" dirty="0"/>
          </a:p>
        </p:txBody>
      </p:sp>
      <p:sp>
        <p:nvSpPr>
          <p:cNvPr id="15" name="TextBox 14">
            <a:extLst>
              <a:ext uri="{FF2B5EF4-FFF2-40B4-BE49-F238E27FC236}">
                <a16:creationId xmlns:a16="http://schemas.microsoft.com/office/drawing/2014/main" id="{E1D74BAD-F414-4129-838D-66B8B70CD91D}"/>
              </a:ext>
            </a:extLst>
          </p:cNvPr>
          <p:cNvSpPr txBox="1"/>
          <p:nvPr/>
        </p:nvSpPr>
        <p:spPr>
          <a:xfrm>
            <a:off x="14828108" y="939114"/>
            <a:ext cx="5066270" cy="5909310"/>
          </a:xfrm>
          <a:prstGeom prst="rect">
            <a:avLst/>
          </a:prstGeom>
          <a:noFill/>
        </p:spPr>
        <p:txBody>
          <a:bodyPr wrap="square" rtlCol="0">
            <a:spAutoFit/>
          </a:bodyPr>
          <a:lstStyle/>
          <a:p>
            <a:pPr algn="ctr"/>
            <a:r>
              <a:rPr lang="en-US" dirty="0"/>
              <a:t>Other Income/Expense</a:t>
            </a:r>
          </a:p>
          <a:p>
            <a:r>
              <a:rPr lang="en-US" dirty="0"/>
              <a:t>Other Income</a:t>
            </a:r>
          </a:p>
          <a:p>
            <a:r>
              <a:rPr lang="en-US" dirty="0"/>
              <a:t>	Bank Dividend			 	  1,478.27</a:t>
            </a:r>
          </a:p>
          <a:p>
            <a:endParaRPr lang="en-US" dirty="0"/>
          </a:p>
          <a:p>
            <a:r>
              <a:rPr lang="en-US" dirty="0"/>
              <a:t>Gifts In Kind Income</a:t>
            </a:r>
          </a:p>
          <a:p>
            <a:r>
              <a:rPr lang="en-US" dirty="0"/>
              <a:t>	Federal Food Program			93,506.23</a:t>
            </a:r>
          </a:p>
          <a:p>
            <a:r>
              <a:rPr lang="en-US" dirty="0"/>
              <a:t>	Public Food Donation	      	       117,707.02</a:t>
            </a:r>
          </a:p>
          <a:p>
            <a:r>
              <a:rPr lang="en-US" dirty="0"/>
              <a:t>Total Gifts In-Kind Income                     211,213.25</a:t>
            </a:r>
          </a:p>
          <a:p>
            <a:r>
              <a:rPr lang="en-US" dirty="0"/>
              <a:t>Total Other Income	                          212,691.52</a:t>
            </a:r>
          </a:p>
          <a:p>
            <a:endParaRPr lang="en-US" dirty="0"/>
          </a:p>
          <a:p>
            <a:r>
              <a:rPr lang="en-US" dirty="0"/>
              <a:t>Other Expense</a:t>
            </a:r>
          </a:p>
          <a:p>
            <a:r>
              <a:rPr lang="en-US" dirty="0"/>
              <a:t>	In-Kind Food Expense</a:t>
            </a:r>
          </a:p>
          <a:p>
            <a:r>
              <a:rPr lang="en-US" dirty="0"/>
              <a:t>		Federal Program Food            93,506.23</a:t>
            </a:r>
          </a:p>
          <a:p>
            <a:r>
              <a:rPr lang="en-US" dirty="0"/>
              <a:t>		In Kind Community D	       117,707.02</a:t>
            </a:r>
          </a:p>
          <a:p>
            <a:r>
              <a:rPr lang="en-US" dirty="0"/>
              <a:t>	Total In-Kind Food Expense	       211,213.25</a:t>
            </a:r>
          </a:p>
          <a:p>
            <a:r>
              <a:rPr lang="en-US" dirty="0"/>
              <a:t>Total Other Expense			       211,213.25</a:t>
            </a:r>
          </a:p>
          <a:p>
            <a:endParaRPr lang="en-US" dirty="0"/>
          </a:p>
          <a:p>
            <a:endParaRPr lang="en-US" dirty="0"/>
          </a:p>
          <a:p>
            <a:pPr algn="ctr"/>
            <a:r>
              <a:rPr lang="en-US" dirty="0"/>
              <a:t>Net Other Income	</a:t>
            </a:r>
          </a:p>
          <a:p>
            <a:r>
              <a:rPr lang="en-US" dirty="0"/>
              <a:t>			         1,476.27</a:t>
            </a:r>
          </a:p>
          <a:p>
            <a:endParaRPr lang="en-US" dirty="0"/>
          </a:p>
        </p:txBody>
      </p:sp>
      <p:sp>
        <p:nvSpPr>
          <p:cNvPr id="16" name="TextBox 15">
            <a:extLst>
              <a:ext uri="{FF2B5EF4-FFF2-40B4-BE49-F238E27FC236}">
                <a16:creationId xmlns:a16="http://schemas.microsoft.com/office/drawing/2014/main" id="{DB764076-AB80-3D4C-FD98-0CE72D37CF82}"/>
              </a:ext>
            </a:extLst>
          </p:cNvPr>
          <p:cNvSpPr txBox="1"/>
          <p:nvPr/>
        </p:nvSpPr>
        <p:spPr>
          <a:xfrm>
            <a:off x="9290957" y="7819770"/>
            <a:ext cx="6649259" cy="1323439"/>
          </a:xfrm>
          <a:prstGeom prst="rect">
            <a:avLst/>
          </a:prstGeom>
          <a:noFill/>
        </p:spPr>
        <p:txBody>
          <a:bodyPr wrap="square" rtlCol="0">
            <a:spAutoFit/>
          </a:bodyPr>
          <a:lstStyle/>
          <a:p>
            <a:r>
              <a:rPr lang="en-US" sz="4000" b="1" dirty="0"/>
              <a:t>Net Income</a:t>
            </a:r>
          </a:p>
          <a:p>
            <a:r>
              <a:rPr lang="en-US" sz="4000" b="1" dirty="0"/>
              <a:t>$14,080.66</a:t>
            </a:r>
          </a:p>
        </p:txBody>
      </p:sp>
    </p:spTree>
    <p:extLst>
      <p:ext uri="{BB962C8B-B14F-4D97-AF65-F5344CB8AC3E}">
        <p14:creationId xmlns:p14="http://schemas.microsoft.com/office/powerpoint/2010/main" val="31928264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466</TotalTime>
  <Words>845</Words>
  <Application>Microsoft Office PowerPoint</Application>
  <PresentationFormat>Custom</PresentationFormat>
  <Paragraphs>117</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ADLaM Display</vt:lpstr>
      <vt:lpstr>Aharoni</vt:lpstr>
      <vt:lpstr>Amasis MT Pro Black</vt:lpstr>
      <vt:lpstr>Aptos</vt:lpstr>
      <vt:lpstr>Aptos Display</vt:lpstr>
      <vt:lpstr>Arial</vt:lpstr>
      <vt:lpstr>Garamond</vt:lpstr>
      <vt:lpstr>Goudy Old Style</vt:lpstr>
      <vt:lpstr>Office Theme</vt:lpstr>
      <vt:lpstr>Upper Susitna Food Pantry</vt:lpstr>
      <vt:lpstr>Contents</vt:lpstr>
      <vt:lpstr>Looking Back</vt:lpstr>
      <vt:lpstr>Volunteers</vt:lpstr>
      <vt:lpstr>Our Impact</vt:lpstr>
      <vt:lpstr>Teamwork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Upper Susitna Food Pantry</cp:lastModifiedBy>
  <cp:revision>343</cp:revision>
  <cp:lastPrinted>2024-08-20T18:51:28Z</cp:lastPrinted>
  <dcterms:created xsi:type="dcterms:W3CDTF">2024-04-14T15:12:13Z</dcterms:created>
  <dcterms:modified xsi:type="dcterms:W3CDTF">2024-09-08T21:56:39Z</dcterms:modified>
</cp:coreProperties>
</file>